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6"/>
  </p:notesMasterIdLst>
  <p:sldIdLst>
    <p:sldId id="256" r:id="rId2"/>
    <p:sldId id="257" r:id="rId3"/>
    <p:sldId id="259" r:id="rId4"/>
    <p:sldId id="289" r:id="rId5"/>
    <p:sldId id="304" r:id="rId6"/>
    <p:sldId id="306" r:id="rId7"/>
    <p:sldId id="288" r:id="rId8"/>
    <p:sldId id="266" r:id="rId9"/>
    <p:sldId id="307" r:id="rId10"/>
    <p:sldId id="308" r:id="rId11"/>
    <p:sldId id="309" r:id="rId12"/>
    <p:sldId id="311" r:id="rId13"/>
    <p:sldId id="310" r:id="rId14"/>
    <p:sldId id="312"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Darker Grotesque" panose="020B0604020202020204" charset="0"/>
      <p:regular r:id="rId21"/>
      <p:bold r:id="rId22"/>
    </p:embeddedFont>
    <p:embeddedFont>
      <p:font typeface="Darker Grotesque Medium" panose="020B0604020202020204" charset="0"/>
      <p:regular r:id="rId23"/>
      <p:bold r:id="rId24"/>
    </p:embeddedFont>
    <p:embeddedFont>
      <p:font typeface="Montserrat" panose="00000500000000000000" pitchFamily="2" charset="0"/>
      <p:regular r:id="rId25"/>
      <p:bold r:id="rId26"/>
      <p:italic r:id="rId27"/>
      <p:boldItalic r:id="rId28"/>
    </p:embeddedFont>
    <p:embeddedFont>
      <p:font typeface="PT Sans" panose="020B0503020203020204" pitchFamily="34" charset="0"/>
      <p:regular r:id="rId29"/>
      <p:bold r:id="rId30"/>
      <p:italic r:id="rId31"/>
      <p:boldItalic r:id="rId32"/>
    </p:embeddedFont>
    <p:embeddedFont>
      <p:font typeface="Roboto Condensed Light" panose="02000000000000000000" pitchFamily="2" charset="0"/>
      <p:regular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5EA2CE-267D-45B2-A845-F33B022F4BED}">
  <a:tblStyle styleId="{385EA2CE-267D-45B2-A845-F33B022F4B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952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834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584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813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19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0297dab3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10297dab3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d953a0dbdd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5" name="Google Shape;2805;gd953a0dbdd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0"/>
        <p:cNvGrpSpPr/>
        <p:nvPr/>
      </p:nvGrpSpPr>
      <p:grpSpPr>
        <a:xfrm>
          <a:off x="0" y="0"/>
          <a:ext cx="0" cy="0"/>
          <a:chOff x="0" y="0"/>
          <a:chExt cx="0" cy="0"/>
        </a:xfrm>
      </p:grpSpPr>
      <p:sp>
        <p:nvSpPr>
          <p:cNvPr id="3551" name="Google Shape;3551;gd953a0dbdd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2" name="Google Shape;3552;gd953a0dbdd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0"/>
        <p:cNvGrpSpPr/>
        <p:nvPr/>
      </p:nvGrpSpPr>
      <p:grpSpPr>
        <a:xfrm>
          <a:off x="0" y="0"/>
          <a:ext cx="0" cy="0"/>
          <a:chOff x="0" y="0"/>
          <a:chExt cx="0" cy="0"/>
        </a:xfrm>
      </p:grpSpPr>
      <p:sp>
        <p:nvSpPr>
          <p:cNvPr id="3551" name="Google Shape;3551;gd953a0dbdd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2" name="Google Shape;3552;gd953a0dbdd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393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874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ly Title 4">
  <p:cSld name="Only Title 4">
    <p:spTree>
      <p:nvGrpSpPr>
        <p:cNvPr id="1" name="Shape 731"/>
        <p:cNvGrpSpPr/>
        <p:nvPr/>
      </p:nvGrpSpPr>
      <p:grpSpPr>
        <a:xfrm>
          <a:off x="0" y="0"/>
          <a:ext cx="0" cy="0"/>
          <a:chOff x="0" y="0"/>
          <a:chExt cx="0" cy="0"/>
        </a:xfrm>
      </p:grpSpPr>
      <p:sp>
        <p:nvSpPr>
          <p:cNvPr id="732" name="Google Shape;732;p4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4" name="Google Shape;734;p4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45"/>
          <p:cNvGrpSpPr/>
          <p:nvPr/>
        </p:nvGrpSpPr>
        <p:grpSpPr>
          <a:xfrm rot="10800000" flipH="1">
            <a:off x="498549" y="419474"/>
            <a:ext cx="429322" cy="93999"/>
            <a:chOff x="5795037" y="809024"/>
            <a:chExt cx="431653" cy="94500"/>
          </a:xfrm>
        </p:grpSpPr>
        <p:sp>
          <p:nvSpPr>
            <p:cNvPr id="736" name="Google Shape;736;p4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45"/>
          <p:cNvSpPr/>
          <p:nvPr/>
        </p:nvSpPr>
        <p:spPr>
          <a:xfrm flipH="1">
            <a:off x="7841279"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45"/>
          <p:cNvGrpSpPr/>
          <p:nvPr/>
        </p:nvGrpSpPr>
        <p:grpSpPr>
          <a:xfrm rot="10800000">
            <a:off x="8219908" y="419474"/>
            <a:ext cx="429322" cy="93999"/>
            <a:chOff x="5795037" y="809024"/>
            <a:chExt cx="431653" cy="94500"/>
          </a:xfrm>
        </p:grpSpPr>
        <p:sp>
          <p:nvSpPr>
            <p:cNvPr id="741" name="Google Shape;741;p4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71780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53"/>
          <p:cNvGrpSpPr/>
          <p:nvPr/>
        </p:nvGrpSpPr>
        <p:grpSpPr>
          <a:xfrm rot="10800000" flipH="1">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3"/>
          <p:cNvGrpSpPr/>
          <p:nvPr/>
        </p:nvGrpSpPr>
        <p:grpSpPr>
          <a:xfrm rot="-5400000" flipH="1">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txBox="1">
            <a:spLocks noGrp="1"/>
          </p:cNvSpPr>
          <p:nvPr>
            <p:ph type="title" hasCustomPrompt="1"/>
          </p:nvPr>
        </p:nvSpPr>
        <p:spPr>
          <a:xfrm>
            <a:off x="5175602"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9" name="Google Shape;869;p53"/>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0" name="Google Shape;870;p53"/>
          <p:cNvSpPr txBox="1">
            <a:spLocks noGrp="1"/>
          </p:cNvSpPr>
          <p:nvPr>
            <p:ph type="title" idx="2" hasCustomPrompt="1"/>
          </p:nvPr>
        </p:nvSpPr>
        <p:spPr>
          <a:xfrm>
            <a:off x="1750675"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1" name="Google Shape;871;p53"/>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2" name="Google Shape;872;p5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187818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6"/>
        <p:cNvGrpSpPr/>
        <p:nvPr/>
      </p:nvGrpSpPr>
      <p:grpSpPr>
        <a:xfrm>
          <a:off x="0" y="0"/>
          <a:ext cx="0" cy="0"/>
          <a:chOff x="0" y="0"/>
          <a:chExt cx="0" cy="0"/>
        </a:xfrm>
      </p:grpSpPr>
      <p:sp>
        <p:nvSpPr>
          <p:cNvPr id="117" name="Google Shape;117;p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txBox="1">
            <a:spLocks noGrp="1"/>
          </p:cNvSpPr>
          <p:nvPr>
            <p:ph type="subTitle" idx="1"/>
          </p:nvPr>
        </p:nvSpPr>
        <p:spPr>
          <a:xfrm>
            <a:off x="5112600" y="2107125"/>
            <a:ext cx="3311400" cy="121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9"/>
          <p:cNvSpPr txBox="1">
            <a:spLocks noGrp="1"/>
          </p:cNvSpPr>
          <p:nvPr>
            <p:ph type="title"/>
          </p:nvPr>
        </p:nvSpPr>
        <p:spPr>
          <a:xfrm>
            <a:off x="5011800" y="1359000"/>
            <a:ext cx="3412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rot="10800000" flipH="1">
            <a:off x="498549" y="419474"/>
            <a:ext cx="429322" cy="93999"/>
            <a:chOff x="5795037" y="809024"/>
            <a:chExt cx="431653" cy="94500"/>
          </a:xfrm>
        </p:grpSpPr>
        <p:sp>
          <p:nvSpPr>
            <p:cNvPr id="122" name="Google Shape;122;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9"/>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9"/>
          <p:cNvGrpSpPr/>
          <p:nvPr/>
        </p:nvGrpSpPr>
        <p:grpSpPr>
          <a:xfrm rot="10800000">
            <a:off x="8230513" y="4466049"/>
            <a:ext cx="429322" cy="93999"/>
            <a:chOff x="5795037" y="809024"/>
            <a:chExt cx="431653" cy="94500"/>
          </a:xfrm>
        </p:grpSpPr>
        <p:sp>
          <p:nvSpPr>
            <p:cNvPr id="127" name="Google Shape;127;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rot="-5400000" flipH="1">
            <a:off x="8191799" y="905324"/>
            <a:ext cx="825589" cy="93999"/>
            <a:chOff x="5718423" y="809024"/>
            <a:chExt cx="830071" cy="94500"/>
          </a:xfrm>
        </p:grpSpPr>
        <p:sp>
          <p:nvSpPr>
            <p:cNvPr id="131" name="Google Shape;131;p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41277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1">
  <p:cSld name="BLANK_1_1_1_1_1_1_1">
    <p:spTree>
      <p:nvGrpSpPr>
        <p:cNvPr id="1" name="Shape 193"/>
        <p:cNvGrpSpPr/>
        <p:nvPr/>
      </p:nvGrpSpPr>
      <p:grpSpPr>
        <a:xfrm>
          <a:off x="0" y="0"/>
          <a:ext cx="0" cy="0"/>
          <a:chOff x="0" y="0"/>
          <a:chExt cx="0" cy="0"/>
        </a:xfrm>
      </p:grpSpPr>
      <p:sp>
        <p:nvSpPr>
          <p:cNvPr id="194" name="Google Shape;194;p1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14"/>
          <p:cNvSpPr txBox="1">
            <a:spLocks noGrp="1"/>
          </p:cNvSpPr>
          <p:nvPr>
            <p:ph type="title" idx="2"/>
          </p:nvPr>
        </p:nvSpPr>
        <p:spPr>
          <a:xfrm>
            <a:off x="3419250" y="1822350"/>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14"/>
          <p:cNvSpPr txBox="1">
            <a:spLocks noGrp="1"/>
          </p:cNvSpPr>
          <p:nvPr>
            <p:ph type="subTitle" idx="1"/>
          </p:nvPr>
        </p:nvSpPr>
        <p:spPr>
          <a:xfrm>
            <a:off x="3638850" y="210407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14"/>
          <p:cNvSpPr txBox="1">
            <a:spLocks noGrp="1"/>
          </p:cNvSpPr>
          <p:nvPr>
            <p:ph type="title" idx="3"/>
          </p:nvPr>
        </p:nvSpPr>
        <p:spPr>
          <a:xfrm>
            <a:off x="6122283" y="1822342"/>
            <a:ext cx="23055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14"/>
          <p:cNvSpPr txBox="1">
            <a:spLocks noGrp="1"/>
          </p:cNvSpPr>
          <p:nvPr>
            <p:ph type="subTitle" idx="4"/>
          </p:nvPr>
        </p:nvSpPr>
        <p:spPr>
          <a:xfrm>
            <a:off x="6341883" y="2104067"/>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14"/>
          <p:cNvSpPr txBox="1">
            <a:spLocks noGrp="1"/>
          </p:cNvSpPr>
          <p:nvPr>
            <p:ph type="title" idx="5"/>
          </p:nvPr>
        </p:nvSpPr>
        <p:spPr>
          <a:xfrm>
            <a:off x="716213" y="3434058"/>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14"/>
          <p:cNvSpPr txBox="1">
            <a:spLocks noGrp="1"/>
          </p:cNvSpPr>
          <p:nvPr>
            <p:ph type="subTitle" idx="6"/>
          </p:nvPr>
        </p:nvSpPr>
        <p:spPr>
          <a:xfrm>
            <a:off x="935813"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14"/>
          <p:cNvSpPr txBox="1">
            <a:spLocks noGrp="1"/>
          </p:cNvSpPr>
          <p:nvPr>
            <p:ph type="title" idx="7"/>
          </p:nvPr>
        </p:nvSpPr>
        <p:spPr>
          <a:xfrm>
            <a:off x="716213" y="1822342"/>
            <a:ext cx="23055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14"/>
          <p:cNvSpPr txBox="1">
            <a:spLocks noGrp="1"/>
          </p:cNvSpPr>
          <p:nvPr>
            <p:ph type="subTitle" idx="8"/>
          </p:nvPr>
        </p:nvSpPr>
        <p:spPr>
          <a:xfrm>
            <a:off x="935813" y="2104067"/>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14"/>
          <p:cNvSpPr txBox="1">
            <a:spLocks noGrp="1"/>
          </p:cNvSpPr>
          <p:nvPr>
            <p:ph type="title" idx="9"/>
          </p:nvPr>
        </p:nvSpPr>
        <p:spPr>
          <a:xfrm>
            <a:off x="3419250" y="3434050"/>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14"/>
          <p:cNvSpPr txBox="1">
            <a:spLocks noGrp="1"/>
          </p:cNvSpPr>
          <p:nvPr>
            <p:ph type="subTitle" idx="13"/>
          </p:nvPr>
        </p:nvSpPr>
        <p:spPr>
          <a:xfrm>
            <a:off x="3638850"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14"/>
          <p:cNvSpPr txBox="1">
            <a:spLocks noGrp="1"/>
          </p:cNvSpPr>
          <p:nvPr>
            <p:ph type="title" idx="14"/>
          </p:nvPr>
        </p:nvSpPr>
        <p:spPr>
          <a:xfrm>
            <a:off x="6122287" y="3434058"/>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14"/>
          <p:cNvSpPr txBox="1">
            <a:spLocks noGrp="1"/>
          </p:cNvSpPr>
          <p:nvPr>
            <p:ph type="subTitle" idx="15"/>
          </p:nvPr>
        </p:nvSpPr>
        <p:spPr>
          <a:xfrm>
            <a:off x="6341887"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8" name="Google Shape;208;p14"/>
          <p:cNvSpPr txBox="1">
            <a:spLocks noGrp="1"/>
          </p:cNvSpPr>
          <p:nvPr>
            <p:ph type="title" idx="16" hasCustomPrompt="1"/>
          </p:nvPr>
        </p:nvSpPr>
        <p:spPr>
          <a:xfrm>
            <a:off x="6838375" y="1212584"/>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09" name="Google Shape;209;p14"/>
          <p:cNvSpPr txBox="1">
            <a:spLocks noGrp="1"/>
          </p:cNvSpPr>
          <p:nvPr>
            <p:ph type="title" idx="17" hasCustomPrompt="1"/>
          </p:nvPr>
        </p:nvSpPr>
        <p:spPr>
          <a:xfrm>
            <a:off x="6838363" y="2823758"/>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0" name="Google Shape;210;p14"/>
          <p:cNvSpPr txBox="1">
            <a:spLocks noGrp="1"/>
          </p:cNvSpPr>
          <p:nvPr>
            <p:ph type="title" idx="18" hasCustomPrompt="1"/>
          </p:nvPr>
        </p:nvSpPr>
        <p:spPr>
          <a:xfrm>
            <a:off x="4135338" y="28237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1" name="Google Shape;211;p14"/>
          <p:cNvSpPr txBox="1">
            <a:spLocks noGrp="1"/>
          </p:cNvSpPr>
          <p:nvPr>
            <p:ph type="title" idx="19" hasCustomPrompt="1"/>
          </p:nvPr>
        </p:nvSpPr>
        <p:spPr>
          <a:xfrm>
            <a:off x="1432325" y="2823742"/>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2" name="Google Shape;212;p14"/>
          <p:cNvSpPr txBox="1">
            <a:spLocks noGrp="1"/>
          </p:cNvSpPr>
          <p:nvPr>
            <p:ph type="title" idx="20" hasCustomPrompt="1"/>
          </p:nvPr>
        </p:nvSpPr>
        <p:spPr>
          <a:xfrm>
            <a:off x="4135338" y="1212584"/>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3" name="Google Shape;213;p14"/>
          <p:cNvSpPr txBox="1">
            <a:spLocks noGrp="1"/>
          </p:cNvSpPr>
          <p:nvPr>
            <p:ph type="title" idx="21" hasCustomPrompt="1"/>
          </p:nvPr>
        </p:nvSpPr>
        <p:spPr>
          <a:xfrm>
            <a:off x="1432313" y="1212584"/>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4" name="Google Shape;214;p14"/>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4"/>
          <p:cNvGrpSpPr/>
          <p:nvPr/>
        </p:nvGrpSpPr>
        <p:grpSpPr>
          <a:xfrm rot="10800000" flipH="1">
            <a:off x="498549" y="419474"/>
            <a:ext cx="429322" cy="93999"/>
            <a:chOff x="5795037" y="809024"/>
            <a:chExt cx="431653" cy="94500"/>
          </a:xfrm>
        </p:grpSpPr>
        <p:sp>
          <p:nvSpPr>
            <p:cNvPr id="216" name="Google Shape;216;p1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4"/>
          <p:cNvGrpSpPr/>
          <p:nvPr/>
        </p:nvGrpSpPr>
        <p:grpSpPr>
          <a:xfrm rot="-5400000" flipH="1">
            <a:off x="8191799" y="905324"/>
            <a:ext cx="825589" cy="93999"/>
            <a:chOff x="5718423" y="809024"/>
            <a:chExt cx="830071" cy="94500"/>
          </a:xfrm>
        </p:grpSpPr>
        <p:sp>
          <p:nvSpPr>
            <p:cNvPr id="220" name="Google Shape;220;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4"/>
          <p:cNvGrpSpPr/>
          <p:nvPr/>
        </p:nvGrpSpPr>
        <p:grpSpPr>
          <a:xfrm rot="-5400000" flipH="1">
            <a:off x="131141" y="4126299"/>
            <a:ext cx="825589" cy="93999"/>
            <a:chOff x="5718423" y="809024"/>
            <a:chExt cx="830071" cy="94500"/>
          </a:xfrm>
        </p:grpSpPr>
        <p:sp>
          <p:nvSpPr>
            <p:cNvPr id="225" name="Google Shape;225;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620"/>
        <p:cNvGrpSpPr/>
        <p:nvPr/>
      </p:nvGrpSpPr>
      <p:grpSpPr>
        <a:xfrm>
          <a:off x="0" y="0"/>
          <a:ext cx="0" cy="0"/>
          <a:chOff x="0" y="0"/>
          <a:chExt cx="0" cy="0"/>
        </a:xfrm>
      </p:grpSpPr>
      <p:sp>
        <p:nvSpPr>
          <p:cNvPr id="621" name="Google Shape;621;p3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3" name="Google Shape;623;p39"/>
          <p:cNvSpPr txBox="1">
            <a:spLocks noGrp="1"/>
          </p:cNvSpPr>
          <p:nvPr>
            <p:ph type="title" idx="2"/>
          </p:nvPr>
        </p:nvSpPr>
        <p:spPr>
          <a:xfrm>
            <a:off x="976800" y="162965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4" name="Google Shape;624;p39"/>
          <p:cNvSpPr txBox="1">
            <a:spLocks noGrp="1"/>
          </p:cNvSpPr>
          <p:nvPr>
            <p:ph type="subTitle" idx="1"/>
          </p:nvPr>
        </p:nvSpPr>
        <p:spPr>
          <a:xfrm>
            <a:off x="877500" y="189245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5" name="Google Shape;625;p39"/>
          <p:cNvSpPr txBox="1">
            <a:spLocks noGrp="1"/>
          </p:cNvSpPr>
          <p:nvPr>
            <p:ph type="title" idx="3"/>
          </p:nvPr>
        </p:nvSpPr>
        <p:spPr>
          <a:xfrm>
            <a:off x="6727200" y="162965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6" name="Google Shape;626;p39"/>
          <p:cNvSpPr txBox="1">
            <a:spLocks noGrp="1"/>
          </p:cNvSpPr>
          <p:nvPr>
            <p:ph type="subTitle" idx="4"/>
          </p:nvPr>
        </p:nvSpPr>
        <p:spPr>
          <a:xfrm>
            <a:off x="6627900" y="189245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7" name="Google Shape;627;p39"/>
          <p:cNvSpPr txBox="1">
            <a:spLocks noGrp="1"/>
          </p:cNvSpPr>
          <p:nvPr>
            <p:ph type="title" idx="5"/>
          </p:nvPr>
        </p:nvSpPr>
        <p:spPr>
          <a:xfrm>
            <a:off x="976800" y="3723261"/>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8" name="Google Shape;628;p39"/>
          <p:cNvSpPr txBox="1">
            <a:spLocks noGrp="1"/>
          </p:cNvSpPr>
          <p:nvPr>
            <p:ph type="subTitle" idx="6"/>
          </p:nvPr>
        </p:nvSpPr>
        <p:spPr>
          <a:xfrm>
            <a:off x="877500" y="2990187"/>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9" name="Google Shape;629;p39"/>
          <p:cNvSpPr txBox="1">
            <a:spLocks noGrp="1"/>
          </p:cNvSpPr>
          <p:nvPr>
            <p:ph type="title" idx="7"/>
          </p:nvPr>
        </p:nvSpPr>
        <p:spPr>
          <a:xfrm>
            <a:off x="6727200" y="3723261"/>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30" name="Google Shape;630;p39"/>
          <p:cNvSpPr txBox="1">
            <a:spLocks noGrp="1"/>
          </p:cNvSpPr>
          <p:nvPr>
            <p:ph type="subTitle" idx="8"/>
          </p:nvPr>
        </p:nvSpPr>
        <p:spPr>
          <a:xfrm>
            <a:off x="6627900" y="2990186"/>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1" name="Google Shape;631;p39"/>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39"/>
          <p:cNvGrpSpPr/>
          <p:nvPr/>
        </p:nvGrpSpPr>
        <p:grpSpPr>
          <a:xfrm rot="10800000" flipH="1">
            <a:off x="498549" y="419474"/>
            <a:ext cx="429322" cy="93999"/>
            <a:chOff x="5795037" y="809024"/>
            <a:chExt cx="431653" cy="94500"/>
          </a:xfrm>
        </p:grpSpPr>
        <p:sp>
          <p:nvSpPr>
            <p:cNvPr id="633" name="Google Shape;633;p3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9"/>
          <p:cNvGrpSpPr/>
          <p:nvPr/>
        </p:nvGrpSpPr>
        <p:grpSpPr>
          <a:xfrm flipH="1">
            <a:off x="4158122" y="4535409"/>
            <a:ext cx="825589" cy="93999"/>
            <a:chOff x="5718423" y="809024"/>
            <a:chExt cx="830071" cy="94500"/>
          </a:xfrm>
        </p:grpSpPr>
        <p:sp>
          <p:nvSpPr>
            <p:cNvPr id="637" name="Google Shape;637;p3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626979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0" r:id="rId3"/>
    <p:sldLayoutId id="2147483685" r:id="rId4"/>
    <p:sldLayoutId id="2147483703" r:id="rId5"/>
    <p:sldLayoutId id="2147483704" r:id="rId6"/>
    <p:sldLayoutId id="2147483705" r:id="rId7"/>
    <p:sldLayoutId id="2147483706" r:id="rId8"/>
    <p:sldLayoutId id="2147483710" r:id="rId9"/>
    <p:sldLayoutId id="2147483711" r:id="rId10"/>
    <p:sldLayoutId id="2147483712" r:id="rId11"/>
    <p:sldLayoutId id="214748371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2.mp4"/><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4.xml"/><Relationship Id="rId5" Type="http://schemas.openxmlformats.org/officeDocument/2006/relationships/slideLayout" Target="../slideLayouts/slideLayout11.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4.svg"/><Relationship Id="rId1" Type="http://schemas.openxmlformats.org/officeDocument/2006/relationships/slideLayout" Target="../slideLayouts/slideLayout4.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24153" y="1897269"/>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955768" y="1729013"/>
            <a:ext cx="3890700" cy="167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solidFill>
                  <a:schemeClr val="dk1"/>
                </a:solidFill>
              </a:rPr>
              <a:t>To-do list</a:t>
            </a:r>
            <a:r>
              <a:rPr lang="en" sz="4000" b="1" dirty="0">
                <a:solidFill>
                  <a:schemeClr val="lt1"/>
                </a:solidFill>
              </a:rPr>
              <a:t> </a:t>
            </a:r>
            <a:r>
              <a:rPr lang="en" sz="4000" b="1" dirty="0">
                <a:solidFill>
                  <a:schemeClr val="accent6"/>
                </a:solidFill>
              </a:rPr>
              <a:t>Website</a:t>
            </a:r>
            <a:endParaRPr sz="4000" b="1" dirty="0">
              <a:solidFill>
                <a:schemeClr val="accent6"/>
              </a:solidFill>
            </a:endParaRPr>
          </a:p>
        </p:txBody>
      </p:sp>
      <p:grpSp>
        <p:nvGrpSpPr>
          <p:cNvPr id="964" name="Google Shape;964;p64"/>
          <p:cNvGrpSpPr/>
          <p:nvPr/>
        </p:nvGrpSpPr>
        <p:grpSpPr>
          <a:xfrm flipH="1">
            <a:off x="711902" y="1565231"/>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64"/>
          <p:cNvGrpSpPr/>
          <p:nvPr/>
        </p:nvGrpSpPr>
        <p:grpSpPr>
          <a:xfrm>
            <a:off x="5029270" y="1457228"/>
            <a:ext cx="3384497" cy="2229043"/>
            <a:chOff x="5029270" y="1457228"/>
            <a:chExt cx="3384497" cy="2229043"/>
          </a:xfrm>
        </p:grpSpPr>
        <p:sp>
          <p:nvSpPr>
            <p:cNvPr id="970" name="Google Shape;970;p64"/>
            <p:cNvSpPr/>
            <p:nvPr/>
          </p:nvSpPr>
          <p:spPr>
            <a:xfrm>
              <a:off x="6320045" y="1469966"/>
              <a:ext cx="595034" cy="126373"/>
            </a:xfrm>
            <a:custGeom>
              <a:avLst/>
              <a:gdLst/>
              <a:ahLst/>
              <a:cxnLst/>
              <a:rect l="l" t="t" r="r" b="b"/>
              <a:pathLst>
                <a:path w="48955" h="10397" extrusionOk="0">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5452793" y="1926498"/>
              <a:ext cx="2708802" cy="1327284"/>
            </a:xfrm>
            <a:custGeom>
              <a:avLst/>
              <a:gdLst/>
              <a:ahLst/>
              <a:cxnLst/>
              <a:rect l="l" t="t" r="r" b="b"/>
              <a:pathLst>
                <a:path w="222860" h="109199" extrusionOk="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4"/>
            <p:cNvSpPr/>
            <p:nvPr/>
          </p:nvSpPr>
          <p:spPr>
            <a:xfrm>
              <a:off x="5476434" y="1941497"/>
              <a:ext cx="2661544" cy="1297298"/>
            </a:xfrm>
            <a:custGeom>
              <a:avLst/>
              <a:gdLst/>
              <a:ahLst/>
              <a:cxnLst/>
              <a:rect l="l" t="t" r="r" b="b"/>
              <a:pathLst>
                <a:path w="218972"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4"/>
            <p:cNvSpPr/>
            <p:nvPr/>
          </p:nvSpPr>
          <p:spPr>
            <a:xfrm>
              <a:off x="5476434" y="1941497"/>
              <a:ext cx="1724646" cy="1297298"/>
            </a:xfrm>
            <a:custGeom>
              <a:avLst/>
              <a:gdLst/>
              <a:ahLst/>
              <a:cxnLst/>
              <a:rect l="l" t="t" r="r" b="b"/>
              <a:pathLst>
                <a:path w="141891"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7275637" y="2153536"/>
              <a:ext cx="392026" cy="289708"/>
            </a:xfrm>
            <a:custGeom>
              <a:avLst/>
              <a:gdLst/>
              <a:ahLst/>
              <a:cxnLst/>
              <a:rect l="l" t="t" r="r" b="b"/>
              <a:pathLst>
                <a:path w="32253" h="23835" extrusionOk="0">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7748407" y="2184761"/>
              <a:ext cx="292783" cy="37607"/>
            </a:xfrm>
            <a:custGeom>
              <a:avLst/>
              <a:gdLst/>
              <a:ahLst/>
              <a:cxnLst/>
              <a:rect l="l" t="t" r="r" b="b"/>
              <a:pathLst>
                <a:path w="24088" h="3094" extrusionOk="0">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7748407" y="2279690"/>
              <a:ext cx="292783" cy="37607"/>
            </a:xfrm>
            <a:custGeom>
              <a:avLst/>
              <a:gdLst/>
              <a:ahLst/>
              <a:cxnLst/>
              <a:rect l="l" t="t" r="r" b="b"/>
              <a:pathLst>
                <a:path w="24088" h="3094" extrusionOk="0">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4"/>
            <p:cNvSpPr/>
            <p:nvPr/>
          </p:nvSpPr>
          <p:spPr>
            <a:xfrm>
              <a:off x="7748407" y="2374618"/>
              <a:ext cx="169097" cy="37595"/>
            </a:xfrm>
            <a:custGeom>
              <a:avLst/>
              <a:gdLst/>
              <a:ahLst/>
              <a:cxnLst/>
              <a:rect l="l" t="t" r="r" b="b"/>
              <a:pathLst>
                <a:path w="13912" h="3093" extrusionOk="0">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4"/>
            <p:cNvSpPr/>
            <p:nvPr/>
          </p:nvSpPr>
          <p:spPr>
            <a:xfrm>
              <a:off x="7275637" y="2514738"/>
              <a:ext cx="392026" cy="289708"/>
            </a:xfrm>
            <a:custGeom>
              <a:avLst/>
              <a:gdLst/>
              <a:ahLst/>
              <a:cxnLst/>
              <a:rect l="l" t="t" r="r" b="b"/>
              <a:pathLst>
                <a:path w="32253" h="23835" extrusionOk="0">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7748407" y="2545757"/>
              <a:ext cx="292783" cy="37813"/>
            </a:xfrm>
            <a:custGeom>
              <a:avLst/>
              <a:gdLst/>
              <a:ahLst/>
              <a:cxnLst/>
              <a:rect l="l" t="t" r="r" b="b"/>
              <a:pathLst>
                <a:path w="24088" h="3111" extrusionOk="0">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7748407" y="2640673"/>
              <a:ext cx="292783" cy="37825"/>
            </a:xfrm>
            <a:custGeom>
              <a:avLst/>
              <a:gdLst/>
              <a:ahLst/>
              <a:cxnLst/>
              <a:rect l="l" t="t" r="r" b="b"/>
              <a:pathLst>
                <a:path w="24088" h="3112" extrusionOk="0">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7748407" y="2735601"/>
              <a:ext cx="169097" cy="37813"/>
            </a:xfrm>
            <a:custGeom>
              <a:avLst/>
              <a:gdLst/>
              <a:ahLst/>
              <a:cxnLst/>
              <a:rect l="l" t="t" r="r" b="b"/>
              <a:pathLst>
                <a:path w="13912" h="3111" extrusionOk="0">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7275637" y="2875940"/>
              <a:ext cx="392026" cy="289708"/>
            </a:xfrm>
            <a:custGeom>
              <a:avLst/>
              <a:gdLst/>
              <a:ahLst/>
              <a:cxnLst/>
              <a:rect l="l" t="t" r="r" b="b"/>
              <a:pathLst>
                <a:path w="32253" h="23835" extrusionOk="0">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7748407" y="2906959"/>
              <a:ext cx="292783" cy="37619"/>
            </a:xfrm>
            <a:custGeom>
              <a:avLst/>
              <a:gdLst/>
              <a:ahLst/>
              <a:cxnLst/>
              <a:rect l="l" t="t" r="r" b="b"/>
              <a:pathLst>
                <a:path w="24088" h="3095" extrusionOk="0">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7748407" y="3001875"/>
              <a:ext cx="292783" cy="37619"/>
            </a:xfrm>
            <a:custGeom>
              <a:avLst/>
              <a:gdLst/>
              <a:ahLst/>
              <a:cxnLst/>
              <a:rect l="l" t="t" r="r" b="b"/>
              <a:pathLst>
                <a:path w="24088" h="3095" extrusionOk="0">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7748407" y="3096803"/>
              <a:ext cx="169097" cy="37619"/>
            </a:xfrm>
            <a:custGeom>
              <a:avLst/>
              <a:gdLst/>
              <a:ahLst/>
              <a:cxnLst/>
              <a:rect l="l" t="t" r="r" b="b"/>
              <a:pathLst>
                <a:path w="13912" h="3095" extrusionOk="0">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5920835" y="3483481"/>
              <a:ext cx="99863" cy="100070"/>
            </a:xfrm>
            <a:custGeom>
              <a:avLst/>
              <a:gdLst/>
              <a:ahLst/>
              <a:cxnLst/>
              <a:rect l="l" t="t" r="r" b="b"/>
              <a:pathLst>
                <a:path w="8216" h="8233" extrusionOk="0">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6613861" y="1706048"/>
              <a:ext cx="1714363" cy="373126"/>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6617556" y="1709743"/>
              <a:ext cx="1706973" cy="36573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6703441" y="1776095"/>
              <a:ext cx="233006" cy="233006"/>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7036480" y="1829515"/>
              <a:ext cx="674952" cy="37619"/>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7759285" y="1829515"/>
              <a:ext cx="477304" cy="37619"/>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7036480" y="1924444"/>
              <a:ext cx="265058" cy="37619"/>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5673267" y="1457228"/>
              <a:ext cx="459825" cy="389778"/>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5817909" y="1559948"/>
              <a:ext cx="170543" cy="138710"/>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19050" dir="5400000" algn="bl" rotWithShape="0">
                <a:schemeClr val="dk1">
                  <a:alpha val="25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5300175" y="2956587"/>
              <a:ext cx="436622" cy="284980"/>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5374951" y="3039798"/>
              <a:ext cx="287058" cy="60822"/>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7782513" y="1481684"/>
              <a:ext cx="269993" cy="269981"/>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7870039" y="1520494"/>
              <a:ext cx="97189" cy="96192"/>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7823803" y="1637592"/>
              <a:ext cx="184727" cy="105673"/>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64"/>
            <p:cNvGrpSpPr/>
            <p:nvPr/>
          </p:nvGrpSpPr>
          <p:grpSpPr>
            <a:xfrm>
              <a:off x="5306560" y="1715806"/>
              <a:ext cx="454888" cy="454888"/>
              <a:chOff x="5289166" y="402821"/>
              <a:chExt cx="801000" cy="801000"/>
            </a:xfrm>
          </p:grpSpPr>
          <p:sp>
            <p:nvSpPr>
              <p:cNvPr id="1001" name="Google Shape;1001;p64"/>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64"/>
            <p:cNvSpPr/>
            <p:nvPr/>
          </p:nvSpPr>
          <p:spPr>
            <a:xfrm>
              <a:off x="8072364" y="2213821"/>
              <a:ext cx="292491" cy="292491"/>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64"/>
            <p:cNvGrpSpPr/>
            <p:nvPr/>
          </p:nvGrpSpPr>
          <p:grpSpPr>
            <a:xfrm>
              <a:off x="6387030" y="2729646"/>
              <a:ext cx="995046" cy="816206"/>
              <a:chOff x="6710430" y="2844909"/>
              <a:chExt cx="995046" cy="816206"/>
            </a:xfrm>
          </p:grpSpPr>
          <p:sp>
            <p:nvSpPr>
              <p:cNvPr id="1005" name="Google Shape;1005;p64"/>
              <p:cNvSpPr/>
              <p:nvPr/>
            </p:nvSpPr>
            <p:spPr>
              <a:xfrm>
                <a:off x="6710430" y="2844909"/>
                <a:ext cx="995046" cy="655225"/>
              </a:xfrm>
              <a:custGeom>
                <a:avLst/>
                <a:gdLst/>
                <a:ahLst/>
                <a:cxnLst/>
                <a:rect l="l" t="t" r="r" b="b"/>
                <a:pathLst>
                  <a:path w="81865" h="53907" extrusionOk="0">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6748231" y="2882515"/>
                <a:ext cx="919672" cy="580024"/>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6748231" y="3005570"/>
                <a:ext cx="919672" cy="456967"/>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7225498" y="2979486"/>
                <a:ext cx="140560" cy="140548"/>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64"/>
            <p:cNvSpPr/>
            <p:nvPr/>
          </p:nvSpPr>
          <p:spPr>
            <a:xfrm>
              <a:off x="6878913" y="3637361"/>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8364857" y="248429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7170539" y="147307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5226503" y="2396433"/>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5029270" y="2748958"/>
              <a:ext cx="270900" cy="270900"/>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ZoneTexte 55">
            <a:extLst>
              <a:ext uri="{FF2B5EF4-FFF2-40B4-BE49-F238E27FC236}">
                <a16:creationId xmlns:a16="http://schemas.microsoft.com/office/drawing/2014/main" id="{5C4D3F30-008B-4432-81C5-2B8BD34CAE60}"/>
              </a:ext>
            </a:extLst>
          </p:cNvPr>
          <p:cNvSpPr txBox="1"/>
          <p:nvPr/>
        </p:nvSpPr>
        <p:spPr>
          <a:xfrm>
            <a:off x="1049758" y="3637361"/>
            <a:ext cx="2138552" cy="584775"/>
          </a:xfrm>
          <a:prstGeom prst="rect">
            <a:avLst/>
          </a:prstGeom>
          <a:noFill/>
        </p:spPr>
        <p:txBody>
          <a:bodyPr wrap="square">
            <a:spAutoFit/>
          </a:bodyPr>
          <a:lstStyle/>
          <a:p>
            <a:r>
              <a:rPr lang="en-US" sz="1600" b="1" dirty="0" err="1">
                <a:solidFill>
                  <a:schemeClr val="accent6"/>
                </a:solidFill>
                <a:latin typeface="Montserrat"/>
                <a:sym typeface="Montserrat"/>
              </a:rPr>
              <a:t>Sohaib</a:t>
            </a:r>
            <a:r>
              <a:rPr lang="en-US" sz="1600" b="1" dirty="0">
                <a:solidFill>
                  <a:schemeClr val="accent6"/>
                </a:solidFill>
                <a:latin typeface="Montserrat"/>
                <a:sym typeface="Montserrat"/>
              </a:rPr>
              <a:t> </a:t>
            </a:r>
            <a:r>
              <a:rPr lang="en-US" sz="1600" b="1" dirty="0" err="1">
                <a:solidFill>
                  <a:schemeClr val="accent6"/>
                </a:solidFill>
                <a:latin typeface="Montserrat"/>
                <a:sym typeface="Montserrat"/>
              </a:rPr>
              <a:t>Daoudi</a:t>
            </a:r>
            <a:endParaRPr lang="en-US" sz="1600" b="1" dirty="0">
              <a:solidFill>
                <a:schemeClr val="accent6"/>
              </a:solidFill>
              <a:latin typeface="Montserrat"/>
              <a:sym typeface="Montserrat"/>
            </a:endParaRPr>
          </a:p>
          <a:p>
            <a:r>
              <a:rPr lang="en-US" sz="1600" b="1" dirty="0">
                <a:solidFill>
                  <a:schemeClr val="accent6"/>
                </a:solidFill>
                <a:latin typeface="Montserrat"/>
                <a:sym typeface="Montserrat"/>
              </a:rPr>
              <a:t>Marouane Majidi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3966882" y="272806"/>
            <a:ext cx="4551611" cy="572700"/>
          </a:xfrm>
          <a:prstGeom prst="rect">
            <a:avLst/>
          </a:prstGeom>
        </p:spPr>
        <p:txBody>
          <a:bodyPr spcFirstLastPara="1" wrap="square" lIns="91425" tIns="91425" rIns="91425" bIns="91425" anchor="t" anchorCtr="0">
            <a:noAutofit/>
          </a:bodyPr>
          <a:lstStyle/>
          <a:p>
            <a:r>
              <a:rPr lang="fr-FR" sz="3200" b="1" dirty="0">
                <a:effectLst/>
                <a:latin typeface="Calibri" panose="020F0502020204030204" pitchFamily="34" charset="0"/>
                <a:ea typeface="Calibri" panose="020F0502020204030204" pitchFamily="34" charset="0"/>
                <a:cs typeface="Arial" panose="020B0604020202020204" pitchFamily="34" charset="0"/>
              </a:rPr>
              <a:t>Connexion</a:t>
            </a:r>
            <a:endParaRPr lang="fr-FR" sz="3200" dirty="0"/>
          </a:p>
        </p:txBody>
      </p:sp>
      <p:sp>
        <p:nvSpPr>
          <p:cNvPr id="59" name="Google Shape;1473;p75">
            <a:extLst>
              <a:ext uri="{FF2B5EF4-FFF2-40B4-BE49-F238E27FC236}">
                <a16:creationId xmlns:a16="http://schemas.microsoft.com/office/drawing/2014/main" id="{EA95CE19-C1CC-48F7-BE42-3D7A195B1D99}"/>
              </a:ext>
            </a:extLst>
          </p:cNvPr>
          <p:cNvSpPr/>
          <p:nvPr/>
        </p:nvSpPr>
        <p:spPr>
          <a:xfrm>
            <a:off x="739588" y="1311158"/>
            <a:ext cx="2956543" cy="2521183"/>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DC96236C-0150-433B-8D18-F2755033EC59}"/>
              </a:ext>
            </a:extLst>
          </p:cNvPr>
          <p:cNvPicPr/>
          <p:nvPr/>
        </p:nvPicPr>
        <p:blipFill>
          <a:blip r:embed="rId3"/>
          <a:stretch>
            <a:fillRect/>
          </a:stretch>
        </p:blipFill>
        <p:spPr>
          <a:xfrm>
            <a:off x="856345" y="1441128"/>
            <a:ext cx="2743200" cy="2269490"/>
          </a:xfrm>
          <a:prstGeom prst="rect">
            <a:avLst/>
          </a:prstGeom>
        </p:spPr>
      </p:pic>
      <p:sp>
        <p:nvSpPr>
          <p:cNvPr id="10" name="Google Shape;1429;p74">
            <a:extLst>
              <a:ext uri="{FF2B5EF4-FFF2-40B4-BE49-F238E27FC236}">
                <a16:creationId xmlns:a16="http://schemas.microsoft.com/office/drawing/2014/main" id="{AD5D199E-AC8E-47F0-9968-E3A174951C9B}"/>
              </a:ext>
            </a:extLst>
          </p:cNvPr>
          <p:cNvSpPr txBox="1">
            <a:spLocks/>
          </p:cNvSpPr>
          <p:nvPr/>
        </p:nvSpPr>
        <p:spPr>
          <a:xfrm>
            <a:off x="1009176" y="853322"/>
            <a:ext cx="26869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9pPr>
          </a:lstStyle>
          <a:p>
            <a:pPr algn="l"/>
            <a:r>
              <a:rPr lang="fr-FR" sz="1100" dirty="0">
                <a:effectLst/>
                <a:latin typeface="Calibri" panose="020F0502020204030204" pitchFamily="34" charset="0"/>
                <a:ea typeface="Calibri" panose="020F0502020204030204" pitchFamily="34" charset="0"/>
                <a:cs typeface="Arial" panose="020B0604020202020204" pitchFamily="34" charset="0"/>
              </a:rPr>
              <a:t>1) Ouvrez le site web de la To-Do List.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br>
              <a:rPr lang="fr-FR" sz="1100" dirty="0">
                <a:latin typeface="Calibri" panose="020F0502020204030204" pitchFamily="34" charset="0"/>
                <a:ea typeface="Calibri" panose="020F0502020204030204" pitchFamily="34" charset="0"/>
                <a:cs typeface="Arial" panose="020B0604020202020204" pitchFamily="34" charset="0"/>
              </a:rPr>
            </a:br>
            <a:endParaRPr lang="fr-FR" sz="1100" dirty="0"/>
          </a:p>
        </p:txBody>
      </p:sp>
      <p:sp>
        <p:nvSpPr>
          <p:cNvPr id="13" name="Google Shape;1473;p75">
            <a:extLst>
              <a:ext uri="{FF2B5EF4-FFF2-40B4-BE49-F238E27FC236}">
                <a16:creationId xmlns:a16="http://schemas.microsoft.com/office/drawing/2014/main" id="{0F1916B4-C1C5-44D3-89C7-D7C0E604F174}"/>
              </a:ext>
            </a:extLst>
          </p:cNvPr>
          <p:cNvSpPr/>
          <p:nvPr/>
        </p:nvSpPr>
        <p:spPr>
          <a:xfrm>
            <a:off x="4572000" y="1280222"/>
            <a:ext cx="3648140" cy="286690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9;p74">
            <a:extLst>
              <a:ext uri="{FF2B5EF4-FFF2-40B4-BE49-F238E27FC236}">
                <a16:creationId xmlns:a16="http://schemas.microsoft.com/office/drawing/2014/main" id="{A0FEA3F2-6061-41EA-BA9E-D4E7400ABAE1}"/>
              </a:ext>
            </a:extLst>
          </p:cNvPr>
          <p:cNvSpPr txBox="1">
            <a:spLocks/>
          </p:cNvSpPr>
          <p:nvPr/>
        </p:nvSpPr>
        <p:spPr>
          <a:xfrm>
            <a:off x="4761485" y="891350"/>
            <a:ext cx="3269168" cy="388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9pPr>
          </a:lstStyle>
          <a:p>
            <a:pPr algn="l">
              <a:lnSpc>
                <a:spcPct val="107000"/>
              </a:lnSpc>
              <a:spcAft>
                <a:spcPts val="800"/>
              </a:spcAft>
            </a:pPr>
            <a:r>
              <a:rPr lang="fr-FR" sz="1100" dirty="0">
                <a:latin typeface="Calibri" panose="020F0502020204030204" pitchFamily="34" charset="0"/>
                <a:ea typeface="Calibri" panose="020F0502020204030204" pitchFamily="34" charset="0"/>
                <a:cs typeface="Arial" panose="020B0604020202020204" pitchFamily="34" charset="0"/>
              </a:rPr>
              <a:t>2</a:t>
            </a:r>
            <a:r>
              <a:rPr lang="fr-FR" sz="1100" dirty="0">
                <a:effectLst/>
                <a:latin typeface="Calibri" panose="020F0502020204030204" pitchFamily="34" charset="0"/>
                <a:ea typeface="Calibri" panose="020F0502020204030204" pitchFamily="34" charset="0"/>
                <a:cs typeface="Arial" panose="020B0604020202020204" pitchFamily="34" charset="0"/>
              </a:rPr>
              <a:t>) Entrez votre adresse e-mail et votre mot de passe.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10D5CEE6-2C4F-4B11-AD8B-DFB090963DA3}"/>
              </a:ext>
            </a:extLst>
          </p:cNvPr>
          <p:cNvPicPr/>
          <p:nvPr/>
        </p:nvPicPr>
        <p:blipFill>
          <a:blip r:embed="rId4"/>
          <a:stretch>
            <a:fillRect/>
          </a:stretch>
        </p:blipFill>
        <p:spPr>
          <a:xfrm>
            <a:off x="4626898" y="1326185"/>
            <a:ext cx="3538343" cy="2820942"/>
          </a:xfrm>
          <a:prstGeom prst="rect">
            <a:avLst/>
          </a:prstGeom>
        </p:spPr>
      </p:pic>
      <p:sp>
        <p:nvSpPr>
          <p:cNvPr id="14" name="Google Shape;1429;p74">
            <a:extLst>
              <a:ext uri="{FF2B5EF4-FFF2-40B4-BE49-F238E27FC236}">
                <a16:creationId xmlns:a16="http://schemas.microsoft.com/office/drawing/2014/main" id="{1DF56572-47C8-46F3-84D8-B3FD12097C0E}"/>
              </a:ext>
            </a:extLst>
          </p:cNvPr>
          <p:cNvSpPr txBox="1">
            <a:spLocks/>
          </p:cNvSpPr>
          <p:nvPr/>
        </p:nvSpPr>
        <p:spPr>
          <a:xfrm>
            <a:off x="430060" y="4104114"/>
            <a:ext cx="398836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9pPr>
          </a:lstStyle>
          <a:p>
            <a:pPr algn="l">
              <a:lnSpc>
                <a:spcPct val="107000"/>
              </a:lnSpc>
              <a:spcAft>
                <a:spcPts val="800"/>
              </a:spcAft>
            </a:pPr>
            <a:r>
              <a:rPr lang="fr-FR" sz="1100" dirty="0">
                <a:effectLst/>
                <a:latin typeface="Calibri" panose="020F0502020204030204" pitchFamily="34" charset="0"/>
                <a:ea typeface="Calibri" panose="020F0502020204030204" pitchFamily="34" charset="0"/>
                <a:cs typeface="Arial" panose="020B0604020202020204" pitchFamily="34" charset="0"/>
              </a:rPr>
              <a:t>3) Cliquez sur ‘Login </a:t>
            </a:r>
            <a:r>
              <a:rPr lang="fr-FR" sz="1100" dirty="0" err="1">
                <a:effectLst/>
                <a:latin typeface="Calibri" panose="020F0502020204030204" pitchFamily="34" charset="0"/>
                <a:ea typeface="Calibri" panose="020F0502020204030204" pitchFamily="34" charset="0"/>
                <a:cs typeface="Arial" panose="020B0604020202020204" pitchFamily="34" charset="0"/>
              </a:rPr>
              <a:t>here</a:t>
            </a:r>
            <a:r>
              <a:rPr lang="fr-FR" sz="1100" dirty="0">
                <a:effectLst/>
                <a:latin typeface="Calibri" panose="020F0502020204030204" pitchFamily="34" charset="0"/>
                <a:ea typeface="Calibri" panose="020F0502020204030204" pitchFamily="34" charset="0"/>
                <a:cs typeface="Arial" panose="020B0604020202020204" pitchFamily="34" charset="0"/>
              </a:rPr>
              <a:t>’ pour accéder à votre espace personnel.</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0040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3966882" y="272806"/>
            <a:ext cx="4551611" cy="572700"/>
          </a:xfrm>
          <a:prstGeom prst="rect">
            <a:avLst/>
          </a:prstGeom>
        </p:spPr>
        <p:txBody>
          <a:bodyPr spcFirstLastPara="1" wrap="square" lIns="91425" tIns="91425" rIns="91425" bIns="91425" anchor="t" anchorCtr="0">
            <a:noAutofit/>
          </a:bodyPr>
          <a:lstStyle/>
          <a:p>
            <a:r>
              <a:rPr lang="fr-FR" sz="3200" b="1" dirty="0">
                <a:effectLst/>
                <a:latin typeface="Calibri" panose="020F0502020204030204" pitchFamily="34" charset="0"/>
                <a:ea typeface="Calibri" panose="020F0502020204030204" pitchFamily="34" charset="0"/>
                <a:cs typeface="Arial" panose="020B0604020202020204" pitchFamily="34" charset="0"/>
              </a:rPr>
              <a:t>Ajouter une tâche</a:t>
            </a:r>
            <a:endParaRPr lang="fr-FR" sz="3200" dirty="0"/>
          </a:p>
        </p:txBody>
      </p:sp>
      <p:sp>
        <p:nvSpPr>
          <p:cNvPr id="12" name="Google Shape;1430;p74">
            <a:extLst>
              <a:ext uri="{FF2B5EF4-FFF2-40B4-BE49-F238E27FC236}">
                <a16:creationId xmlns:a16="http://schemas.microsoft.com/office/drawing/2014/main" id="{B8406958-DB56-4FC0-A391-DA839FD198DA}"/>
              </a:ext>
            </a:extLst>
          </p:cNvPr>
          <p:cNvSpPr txBox="1">
            <a:spLocks noGrp="1"/>
          </p:cNvSpPr>
          <p:nvPr>
            <p:ph type="subTitle" idx="1"/>
          </p:nvPr>
        </p:nvSpPr>
        <p:spPr>
          <a:xfrm>
            <a:off x="389409" y="758693"/>
            <a:ext cx="2366683" cy="1702120"/>
          </a:xfrm>
          <a:prstGeom prst="rect">
            <a:avLst/>
          </a:prstGeom>
        </p:spPr>
        <p:txBody>
          <a:bodyPr spcFirstLastPara="1" wrap="square" lIns="91425" tIns="91425" rIns="91425" bIns="91425" anchor="ctr" anchorCtr="0">
            <a:noAutofit/>
          </a:bodyPr>
          <a:lstStyle/>
          <a:p>
            <a:pPr algn="l">
              <a:lnSpc>
                <a:spcPct val="107000"/>
              </a:lnSpc>
              <a:spcAft>
                <a:spcPts val="800"/>
              </a:spcAft>
              <a:buFont typeface="+mj-lt"/>
              <a:buAutoNum type="arabicPeriod"/>
            </a:pPr>
            <a:r>
              <a:rPr lang="fr-FR" sz="1100" dirty="0">
                <a:effectLst/>
                <a:latin typeface="Calibri" panose="020F0502020204030204" pitchFamily="34" charset="0"/>
                <a:ea typeface="Calibri" panose="020F0502020204030204" pitchFamily="34" charset="0"/>
                <a:cs typeface="Arial" panose="020B0604020202020204" pitchFamily="34" charset="0"/>
              </a:rPr>
              <a:t>Une fois connecté, vous serez dirigé vers votre page d’</a:t>
            </a:r>
            <a:r>
              <a:rPr lang="fr-FR" sz="1100" dirty="0" err="1">
                <a:effectLst/>
                <a:latin typeface="Calibri" panose="020F0502020204030204" pitchFamily="34" charset="0"/>
                <a:ea typeface="Calibri" panose="020F0502020204030204" pitchFamily="34" charset="0"/>
                <a:cs typeface="Arial" panose="020B0604020202020204" pitchFamily="34" charset="0"/>
              </a:rPr>
              <a:t>acceuil</a:t>
            </a:r>
            <a:r>
              <a:rPr lang="fr-FR" sz="1100" dirty="0">
                <a:effectLst/>
                <a:latin typeface="Calibri" panose="020F0502020204030204" pitchFamily="34" charset="0"/>
                <a:ea typeface="Calibri" panose="020F0502020204030204" pitchFamily="34"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07000"/>
              </a:lnSpc>
              <a:spcAft>
                <a:spcPts val="800"/>
              </a:spcAft>
              <a:buFont typeface="+mj-lt"/>
              <a:buAutoNum type="arabicPeriod"/>
            </a:pPr>
            <a:r>
              <a:rPr lang="fr-FR" sz="1100" dirty="0">
                <a:effectLst/>
                <a:latin typeface="Calibri" panose="020F0502020204030204" pitchFamily="34" charset="0"/>
                <a:ea typeface="Calibri" panose="020F0502020204030204" pitchFamily="34" charset="0"/>
                <a:cs typeface="Arial" panose="020B0604020202020204" pitchFamily="34" charset="0"/>
              </a:rPr>
              <a:t>Si la barre latérale n'est pas ouverte, ouvrez-la, puis cliquez sur ‘</a:t>
            </a:r>
            <a:r>
              <a:rPr lang="fr-FR" sz="1100" dirty="0" err="1">
                <a:effectLst/>
                <a:latin typeface="Calibri" panose="020F0502020204030204" pitchFamily="34" charset="0"/>
                <a:ea typeface="Calibri" panose="020F0502020204030204" pitchFamily="34" charset="0"/>
                <a:cs typeface="Arial" panose="020B0604020202020204" pitchFamily="34" charset="0"/>
              </a:rPr>
              <a:t>Tasks</a:t>
            </a:r>
            <a:r>
              <a:rPr lang="fr-FR" sz="1100" dirty="0">
                <a:effectLst/>
                <a:latin typeface="Calibri" panose="020F0502020204030204" pitchFamily="34" charset="0"/>
                <a:ea typeface="Calibri" panose="020F0502020204030204" pitchFamily="34"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lang="fr-FR" sz="1100" dirty="0">
              <a:solidFill>
                <a:schemeClr val="accent6"/>
              </a:solidFill>
            </a:endParaRPr>
          </a:p>
        </p:txBody>
      </p:sp>
      <p:pic>
        <p:nvPicPr>
          <p:cNvPr id="16" name="Picture 15">
            <a:extLst>
              <a:ext uri="{FF2B5EF4-FFF2-40B4-BE49-F238E27FC236}">
                <a16:creationId xmlns:a16="http://schemas.microsoft.com/office/drawing/2014/main" id="{C1895A27-0D1A-45DD-A296-CB76EECD7DC0}"/>
              </a:ext>
            </a:extLst>
          </p:cNvPr>
          <p:cNvPicPr/>
          <p:nvPr/>
        </p:nvPicPr>
        <p:blipFill rotWithShape="1">
          <a:blip r:embed="rId3"/>
          <a:srcRect b="29374"/>
          <a:stretch/>
        </p:blipFill>
        <p:spPr bwMode="auto">
          <a:xfrm>
            <a:off x="402690" y="2460813"/>
            <a:ext cx="2806065" cy="1676400"/>
          </a:xfrm>
          <a:prstGeom prst="rect">
            <a:avLst/>
          </a:prstGeom>
          <a:ln>
            <a:noFill/>
          </a:ln>
          <a:extLst>
            <a:ext uri="{53640926-AAD7-44D8-BBD7-CCE9431645EC}">
              <a14:shadowObscured xmlns:a14="http://schemas.microsoft.com/office/drawing/2010/main"/>
            </a:ext>
          </a:extLst>
        </p:spPr>
      </p:pic>
      <p:sp>
        <p:nvSpPr>
          <p:cNvPr id="17" name="Google Shape;1430;p74">
            <a:extLst>
              <a:ext uri="{FF2B5EF4-FFF2-40B4-BE49-F238E27FC236}">
                <a16:creationId xmlns:a16="http://schemas.microsoft.com/office/drawing/2014/main" id="{65113068-588D-4898-9842-BAAE8633AB79}"/>
              </a:ext>
            </a:extLst>
          </p:cNvPr>
          <p:cNvSpPr txBox="1">
            <a:spLocks/>
          </p:cNvSpPr>
          <p:nvPr/>
        </p:nvSpPr>
        <p:spPr>
          <a:xfrm>
            <a:off x="4443124" y="923952"/>
            <a:ext cx="3889572" cy="6858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400"/>
              <a:buFont typeface="Darker Grotesque"/>
              <a:buNone/>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indent="0" algn="l"/>
            <a:r>
              <a:rPr lang="fr-FR" sz="1100" dirty="0">
                <a:effectLst/>
                <a:latin typeface="Calibri" panose="020F0502020204030204" pitchFamily="34" charset="0"/>
                <a:ea typeface="Calibri" panose="020F0502020204030204" pitchFamily="34" charset="0"/>
                <a:cs typeface="Arial" panose="020B0604020202020204" pitchFamily="34" charset="0"/>
              </a:rPr>
              <a:t>3.     Vous trouverez un champ de saisie où vous pourrez entrer votre tâche, ainsi que des options pour choisir la date et l'heure.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indent="0" algn="l"/>
            <a:endParaRPr lang="fr-FR" sz="1100" dirty="0">
              <a:solidFill>
                <a:schemeClr val="accent6"/>
              </a:solidFill>
            </a:endParaRPr>
          </a:p>
        </p:txBody>
      </p:sp>
      <p:pic>
        <p:nvPicPr>
          <p:cNvPr id="18" name="Picture 17">
            <a:extLst>
              <a:ext uri="{FF2B5EF4-FFF2-40B4-BE49-F238E27FC236}">
                <a16:creationId xmlns:a16="http://schemas.microsoft.com/office/drawing/2014/main" id="{9E1D83CD-FB3D-4FCF-BBE1-AA3C2FA9CD93}"/>
              </a:ext>
            </a:extLst>
          </p:cNvPr>
          <p:cNvPicPr/>
          <p:nvPr/>
        </p:nvPicPr>
        <p:blipFill rotWithShape="1">
          <a:blip r:embed="rId4"/>
          <a:srcRect b="64663"/>
          <a:stretch/>
        </p:blipFill>
        <p:spPr bwMode="auto">
          <a:xfrm>
            <a:off x="3879870" y="1414772"/>
            <a:ext cx="4725631" cy="1046041"/>
          </a:xfrm>
          <a:prstGeom prst="rect">
            <a:avLst/>
          </a:prstGeom>
          <a:ln>
            <a:noFill/>
          </a:ln>
          <a:extLst>
            <a:ext uri="{53640926-AAD7-44D8-BBD7-CCE9431645EC}">
              <a14:shadowObscured xmlns:a14="http://schemas.microsoft.com/office/drawing/2010/main"/>
            </a:ext>
          </a:extLst>
        </p:spPr>
      </p:pic>
      <p:sp>
        <p:nvSpPr>
          <p:cNvPr id="20" name="Google Shape;1430;p74">
            <a:extLst>
              <a:ext uri="{FF2B5EF4-FFF2-40B4-BE49-F238E27FC236}">
                <a16:creationId xmlns:a16="http://schemas.microsoft.com/office/drawing/2014/main" id="{D1649FF2-9661-4409-B711-C5DB64DE89DB}"/>
              </a:ext>
            </a:extLst>
          </p:cNvPr>
          <p:cNvSpPr txBox="1">
            <a:spLocks/>
          </p:cNvSpPr>
          <p:nvPr/>
        </p:nvSpPr>
        <p:spPr>
          <a:xfrm>
            <a:off x="4297899" y="2682688"/>
            <a:ext cx="3889572" cy="4392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400"/>
              <a:buFont typeface="Darker Grotesque"/>
              <a:buNone/>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algn="l">
              <a:lnSpc>
                <a:spcPct val="107000"/>
              </a:lnSpc>
              <a:spcAft>
                <a:spcPts val="800"/>
              </a:spcAft>
            </a:pPr>
            <a:r>
              <a:rPr lang="fr-FR" sz="1100" dirty="0">
                <a:latin typeface="Calibri" panose="020F0502020204030204" pitchFamily="34" charset="0"/>
                <a:ea typeface="Calibri" panose="020F0502020204030204" pitchFamily="34" charset="0"/>
                <a:cs typeface="Arial" panose="020B0604020202020204" pitchFamily="34" charset="0"/>
              </a:rPr>
              <a:t>4</a:t>
            </a:r>
            <a:r>
              <a:rPr lang="fr-FR" sz="1100" dirty="0">
                <a:effectLst/>
                <a:latin typeface="Calibri" panose="020F0502020204030204" pitchFamily="34" charset="0"/>
                <a:ea typeface="Calibri" panose="020F0502020204030204" pitchFamily="34" charset="0"/>
                <a:cs typeface="Arial" panose="020B0604020202020204" pitchFamily="34" charset="0"/>
              </a:rPr>
              <a:t>. Cliquez sur ‘</a:t>
            </a:r>
            <a:r>
              <a:rPr lang="fr-FR" sz="1100" dirty="0" err="1">
                <a:effectLst/>
                <a:latin typeface="Calibri" panose="020F0502020204030204" pitchFamily="34" charset="0"/>
                <a:ea typeface="Calibri" panose="020F0502020204030204" pitchFamily="34" charset="0"/>
                <a:cs typeface="Arial" panose="020B0604020202020204" pitchFamily="34" charset="0"/>
              </a:rPr>
              <a:t>Add</a:t>
            </a:r>
            <a:r>
              <a:rPr lang="fr-FR" sz="1100" dirty="0">
                <a:effectLst/>
                <a:latin typeface="Calibri" panose="020F0502020204030204" pitchFamily="34" charset="0"/>
                <a:ea typeface="Calibri" panose="020F0502020204030204" pitchFamily="34" charset="0"/>
                <a:cs typeface="Arial" panose="020B0604020202020204" pitchFamily="34" charset="0"/>
              </a:rPr>
              <a:t>’ pour ajouter la tâche à votre liste.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indent="0" algn="l"/>
            <a:endParaRPr lang="fr-FR" sz="1100" dirty="0">
              <a:solidFill>
                <a:schemeClr val="accent6"/>
              </a:solidFill>
            </a:endParaRPr>
          </a:p>
        </p:txBody>
      </p:sp>
      <p:pic>
        <p:nvPicPr>
          <p:cNvPr id="21" name="Picture 20">
            <a:extLst>
              <a:ext uri="{FF2B5EF4-FFF2-40B4-BE49-F238E27FC236}">
                <a16:creationId xmlns:a16="http://schemas.microsoft.com/office/drawing/2014/main" id="{5A183C9B-0652-4D5F-93EE-A344C22A1A9D}"/>
              </a:ext>
            </a:extLst>
          </p:cNvPr>
          <p:cNvPicPr/>
          <p:nvPr/>
        </p:nvPicPr>
        <p:blipFill rotWithShape="1">
          <a:blip r:embed="rId5"/>
          <a:srcRect b="65234"/>
          <a:stretch/>
        </p:blipFill>
        <p:spPr bwMode="auto">
          <a:xfrm>
            <a:off x="3879870" y="3030079"/>
            <a:ext cx="4639196" cy="1238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78866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3208755" y="272806"/>
            <a:ext cx="5309739" cy="572700"/>
          </a:xfrm>
          <a:prstGeom prst="rect">
            <a:avLst/>
          </a:prstGeom>
        </p:spPr>
        <p:txBody>
          <a:bodyPr spcFirstLastPara="1" wrap="square" lIns="91425" tIns="91425" rIns="91425" bIns="91425" anchor="t" anchorCtr="0">
            <a:noAutofit/>
          </a:bodyPr>
          <a:lstStyle/>
          <a:p>
            <a:r>
              <a:rPr lang="fr-FR" sz="3200" b="1" dirty="0">
                <a:effectLst/>
                <a:latin typeface="Calibri" panose="020F0502020204030204" pitchFamily="34" charset="0"/>
                <a:ea typeface="Calibri" panose="020F0502020204030204" pitchFamily="34" charset="0"/>
                <a:cs typeface="Arial" panose="020B0604020202020204" pitchFamily="34" charset="0"/>
              </a:rPr>
              <a:t>Section de gestion des tâches</a:t>
            </a:r>
            <a:endParaRPr lang="fr-FR" sz="3200" dirty="0"/>
          </a:p>
        </p:txBody>
      </p:sp>
      <p:sp>
        <p:nvSpPr>
          <p:cNvPr id="12" name="Google Shape;1430;p74">
            <a:extLst>
              <a:ext uri="{FF2B5EF4-FFF2-40B4-BE49-F238E27FC236}">
                <a16:creationId xmlns:a16="http://schemas.microsoft.com/office/drawing/2014/main" id="{B8406958-DB56-4FC0-A391-DA839FD198DA}"/>
              </a:ext>
            </a:extLst>
          </p:cNvPr>
          <p:cNvSpPr txBox="1">
            <a:spLocks noGrp="1"/>
          </p:cNvSpPr>
          <p:nvPr>
            <p:ph type="subTitle" idx="1"/>
          </p:nvPr>
        </p:nvSpPr>
        <p:spPr>
          <a:xfrm>
            <a:off x="229509" y="1615295"/>
            <a:ext cx="4054288" cy="740654"/>
          </a:xfrm>
          <a:prstGeom prst="rect">
            <a:avLst/>
          </a:prstGeom>
        </p:spPr>
        <p:txBody>
          <a:bodyPr spcFirstLastPara="1" wrap="square" lIns="91425" tIns="91425" rIns="91425" bIns="91425" anchor="ctr" anchorCtr="0">
            <a:noAutofit/>
          </a:bodyPr>
          <a:lstStyle/>
          <a:p>
            <a:pPr marL="139700" indent="0" algn="l">
              <a:lnSpc>
                <a:spcPct val="107000"/>
              </a:lnSpc>
              <a:spcAft>
                <a:spcPts val="800"/>
              </a:spcAft>
            </a:pPr>
            <a:r>
              <a:rPr lang="fr-FR" sz="1100" b="1" dirty="0">
                <a:effectLst/>
                <a:latin typeface="Calibri" panose="020F0502020204030204" pitchFamily="34" charset="0"/>
                <a:ea typeface="Calibri" panose="020F0502020204030204" pitchFamily="34" charset="0"/>
                <a:cs typeface="Arial" panose="020B0604020202020204" pitchFamily="34" charset="0"/>
              </a:rPr>
              <a:t>1) </a:t>
            </a:r>
            <a:r>
              <a:rPr lang="fr-FR" sz="1100" b="1" dirty="0" err="1">
                <a:effectLst/>
                <a:latin typeface="Calibri" panose="020F0502020204030204" pitchFamily="34" charset="0"/>
                <a:ea typeface="Calibri" panose="020F0502020204030204" pitchFamily="34" charset="0"/>
                <a:cs typeface="Arial" panose="020B0604020202020204" pitchFamily="34" charset="0"/>
              </a:rPr>
              <a:t>My</a:t>
            </a:r>
            <a:r>
              <a:rPr lang="fr-FR" sz="1100" b="1" dirty="0">
                <a:effectLst/>
                <a:latin typeface="Calibri" panose="020F0502020204030204" pitchFamily="34" charset="0"/>
                <a:ea typeface="Calibri" panose="020F0502020204030204" pitchFamily="34" charset="0"/>
                <a:cs typeface="Arial" panose="020B0604020202020204" pitchFamily="34" charset="0"/>
              </a:rPr>
              <a:t> Day: </a:t>
            </a:r>
            <a:r>
              <a:rPr lang="fr-FR" sz="1100" dirty="0">
                <a:effectLst/>
                <a:latin typeface="Calibri" panose="020F0502020204030204" pitchFamily="34" charset="0"/>
                <a:ea typeface="Calibri" panose="020F0502020204030204" pitchFamily="34" charset="0"/>
                <a:cs typeface="Arial" panose="020B0604020202020204" pitchFamily="34" charset="0"/>
              </a:rPr>
              <a:t>Dans cette section, vous trouverez toutes les tâches qui sont planifiées pour aujourd'hui. C'est l'endroit où vous pouvez consulter et gérer toutes les tâches à accomplir dans la journée.</a:t>
            </a:r>
            <a:endParaRPr lang="fr-FR" sz="1100" dirty="0">
              <a:solidFill>
                <a:schemeClr val="accent6"/>
              </a:solidFill>
            </a:endParaRPr>
          </a:p>
        </p:txBody>
      </p:sp>
      <p:sp>
        <p:nvSpPr>
          <p:cNvPr id="11" name="Google Shape;1430;p74">
            <a:extLst>
              <a:ext uri="{FF2B5EF4-FFF2-40B4-BE49-F238E27FC236}">
                <a16:creationId xmlns:a16="http://schemas.microsoft.com/office/drawing/2014/main" id="{AB7F36B7-58D9-46AE-AB3B-8B77852B5ED8}"/>
              </a:ext>
            </a:extLst>
          </p:cNvPr>
          <p:cNvSpPr txBox="1">
            <a:spLocks/>
          </p:cNvSpPr>
          <p:nvPr/>
        </p:nvSpPr>
        <p:spPr>
          <a:xfrm>
            <a:off x="229509" y="2948800"/>
            <a:ext cx="4054288" cy="13951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400"/>
              <a:buFont typeface="Darker Grotesque"/>
              <a:buNone/>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139700" indent="0" algn="l">
              <a:lnSpc>
                <a:spcPct val="107000"/>
              </a:lnSpc>
              <a:spcAft>
                <a:spcPts val="800"/>
              </a:spcAft>
            </a:pPr>
            <a:r>
              <a:rPr lang="fr-FR" sz="1100" b="1" dirty="0">
                <a:latin typeface="Calibri" panose="020F0502020204030204" pitchFamily="34" charset="0"/>
                <a:ea typeface="Calibri" panose="020F0502020204030204" pitchFamily="34" charset="0"/>
                <a:cs typeface="Arial" panose="020B0604020202020204" pitchFamily="34" charset="0"/>
              </a:rPr>
              <a:t>2) Important: </a:t>
            </a:r>
            <a:r>
              <a:rPr lang="fr-FR" sz="1100" dirty="0">
                <a:latin typeface="Calibri" panose="020F0502020204030204" pitchFamily="34" charset="0"/>
                <a:ea typeface="Calibri" panose="020F0502020204030204" pitchFamily="34" charset="0"/>
                <a:cs typeface="Arial" panose="020B0604020202020204" pitchFamily="34" charset="0"/>
              </a:rPr>
              <a:t>C</a:t>
            </a:r>
            <a:r>
              <a:rPr lang="fr-FR" sz="1100" dirty="0">
                <a:effectLst/>
                <a:latin typeface="Calibri" panose="020F0502020204030204" pitchFamily="34" charset="0"/>
                <a:ea typeface="Calibri" panose="020F0502020204030204" pitchFamily="34" charset="0"/>
                <a:cs typeface="Arial" panose="020B0604020202020204" pitchFamily="34" charset="0"/>
              </a:rPr>
              <a:t>ette partie regroupe les tâches que vous avez marquées comme importantes. Si une tâche nécessite une attention particulière ou une priorité plus élevée, vous pouvez la marquer comme importante (en cliquant sur l’étoile située à gauche de votre tâche)  pour la retrouver facilement dans cette section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BDBB3568-B945-442B-985B-061322661870}"/>
              </a:ext>
            </a:extLst>
          </p:cNvPr>
          <p:cNvPicPr/>
          <p:nvPr/>
        </p:nvPicPr>
        <p:blipFill rotWithShape="1">
          <a:blip r:embed="rId3"/>
          <a:srcRect b="69378"/>
          <a:stretch/>
        </p:blipFill>
        <p:spPr bwMode="auto">
          <a:xfrm>
            <a:off x="4283797" y="1455289"/>
            <a:ext cx="4234697" cy="106066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C1FA960C-0022-46DE-B1A8-6FF571C0DBFF}"/>
              </a:ext>
            </a:extLst>
          </p:cNvPr>
          <p:cNvPicPr/>
          <p:nvPr/>
        </p:nvPicPr>
        <p:blipFill>
          <a:blip r:embed="rId4"/>
          <a:stretch>
            <a:fillRect/>
          </a:stretch>
        </p:blipFill>
        <p:spPr>
          <a:xfrm>
            <a:off x="4324484" y="3036206"/>
            <a:ext cx="4234696" cy="1060667"/>
          </a:xfrm>
          <a:prstGeom prst="rect">
            <a:avLst/>
          </a:prstGeom>
        </p:spPr>
      </p:pic>
    </p:spTree>
    <p:extLst>
      <p:ext uri="{BB962C8B-B14F-4D97-AF65-F5344CB8AC3E}">
        <p14:creationId xmlns:p14="http://schemas.microsoft.com/office/powerpoint/2010/main" val="4102571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3208755" y="272806"/>
            <a:ext cx="5309739" cy="572700"/>
          </a:xfrm>
          <a:prstGeom prst="rect">
            <a:avLst/>
          </a:prstGeom>
        </p:spPr>
        <p:txBody>
          <a:bodyPr spcFirstLastPara="1" wrap="square" lIns="91425" tIns="91425" rIns="91425" bIns="91425" anchor="t" anchorCtr="0">
            <a:noAutofit/>
          </a:bodyPr>
          <a:lstStyle/>
          <a:p>
            <a:r>
              <a:rPr lang="fr-FR" sz="3200" b="1" dirty="0">
                <a:effectLst/>
                <a:latin typeface="Calibri" panose="020F0502020204030204" pitchFamily="34" charset="0"/>
                <a:ea typeface="Calibri" panose="020F0502020204030204" pitchFamily="34" charset="0"/>
                <a:cs typeface="Arial" panose="020B0604020202020204" pitchFamily="34" charset="0"/>
              </a:rPr>
              <a:t>Section de gestion des tâches</a:t>
            </a:r>
            <a:endParaRPr lang="fr-FR" sz="3200" dirty="0"/>
          </a:p>
        </p:txBody>
      </p:sp>
      <p:sp>
        <p:nvSpPr>
          <p:cNvPr id="13" name="Google Shape;1430;p74">
            <a:extLst>
              <a:ext uri="{FF2B5EF4-FFF2-40B4-BE49-F238E27FC236}">
                <a16:creationId xmlns:a16="http://schemas.microsoft.com/office/drawing/2014/main" id="{170F50C4-AAB5-4610-9FAE-DC56269275E6}"/>
              </a:ext>
            </a:extLst>
          </p:cNvPr>
          <p:cNvSpPr txBox="1">
            <a:spLocks/>
          </p:cNvSpPr>
          <p:nvPr/>
        </p:nvSpPr>
        <p:spPr>
          <a:xfrm>
            <a:off x="360830" y="1631575"/>
            <a:ext cx="4054288" cy="18803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400"/>
              <a:buFont typeface="Darker Grotesque"/>
              <a:buNone/>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139700" indent="0" algn="l">
              <a:lnSpc>
                <a:spcPct val="107000"/>
              </a:lnSpc>
              <a:spcAft>
                <a:spcPts val="800"/>
              </a:spcAft>
            </a:pPr>
            <a:r>
              <a:rPr lang="fr-FR" sz="1100" b="1" dirty="0">
                <a:latin typeface="Calibri" panose="020F0502020204030204" pitchFamily="34" charset="0"/>
                <a:ea typeface="Calibri" panose="020F0502020204030204" pitchFamily="34" charset="0"/>
                <a:cs typeface="Arial" panose="020B0604020202020204" pitchFamily="34" charset="0"/>
              </a:rPr>
              <a:t>3) </a:t>
            </a:r>
            <a:r>
              <a:rPr lang="fr-FR" sz="1100" b="1" dirty="0" err="1">
                <a:latin typeface="Calibri" panose="020F0502020204030204" pitchFamily="34" charset="0"/>
                <a:ea typeface="Calibri" panose="020F0502020204030204" pitchFamily="34" charset="0"/>
                <a:cs typeface="Arial" panose="020B0604020202020204" pitchFamily="34" charset="0"/>
              </a:rPr>
              <a:t>Tasks</a:t>
            </a:r>
            <a:r>
              <a:rPr lang="fr-FR" sz="1100" dirty="0">
                <a:latin typeface="Calibri" panose="020F0502020204030204" pitchFamily="34" charset="0"/>
                <a:ea typeface="Calibri" panose="020F0502020204030204" pitchFamily="34" charset="0"/>
                <a:cs typeface="Arial" panose="020B0604020202020204" pitchFamily="34" charset="0"/>
              </a:rPr>
              <a:t>: </a:t>
            </a:r>
            <a:r>
              <a:rPr lang="fr-FR" sz="1100" dirty="0">
                <a:effectLst/>
                <a:latin typeface="Calibri" panose="020F0502020204030204" pitchFamily="34" charset="0"/>
                <a:ea typeface="Calibri" panose="020F0502020204030204" pitchFamily="34" charset="0"/>
                <a:cs typeface="Arial" panose="020B0604020202020204" pitchFamily="34" charset="0"/>
              </a:rPr>
              <a:t>Dans la section </a:t>
            </a:r>
            <a:r>
              <a:rPr lang="fr-FR" sz="1100" dirty="0" err="1">
                <a:effectLst/>
                <a:latin typeface="Calibri" panose="020F0502020204030204" pitchFamily="34" charset="0"/>
                <a:ea typeface="Calibri" panose="020F0502020204030204" pitchFamily="34" charset="0"/>
                <a:cs typeface="Arial" panose="020B0604020202020204" pitchFamily="34" charset="0"/>
              </a:rPr>
              <a:t>Tasks</a:t>
            </a:r>
            <a:r>
              <a:rPr lang="fr-FR" sz="1100" dirty="0">
                <a:effectLst/>
                <a:latin typeface="Calibri" panose="020F0502020204030204" pitchFamily="34" charset="0"/>
                <a:ea typeface="Calibri" panose="020F0502020204030204" pitchFamily="34" charset="0"/>
                <a:cs typeface="Arial" panose="020B0604020202020204" pitchFamily="34" charset="0"/>
              </a:rPr>
              <a:t>, vous pouvez ajouter des tâches et les organiser à votre convenance. De plus, vous pourrez voir toutes les tâches existantes, notamment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07000"/>
              </a:lnSpc>
              <a:spcAft>
                <a:spcPts val="800"/>
              </a:spcAft>
            </a:pPr>
            <a:r>
              <a:rPr lang="fr-FR" sz="1100" i="1" u="sng" dirty="0">
                <a:effectLst/>
                <a:latin typeface="Calibri" panose="020F0502020204030204" pitchFamily="34" charset="0"/>
                <a:ea typeface="Calibri" panose="020F0502020204030204" pitchFamily="34" charset="0"/>
                <a:cs typeface="Arial" panose="020B0604020202020204" pitchFamily="34" charset="0"/>
              </a:rPr>
              <a:t>Tâches complètes</a:t>
            </a:r>
            <a:r>
              <a:rPr lang="fr-FR" sz="1100" dirty="0">
                <a:effectLst/>
                <a:latin typeface="Calibri" panose="020F0502020204030204" pitchFamily="34" charset="0"/>
                <a:ea typeface="Calibri" panose="020F0502020204030204" pitchFamily="34" charset="0"/>
                <a:cs typeface="Arial" panose="020B0604020202020204" pitchFamily="34" charset="0"/>
              </a:rPr>
              <a:t> : Les tâches que vous avez terminées.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07000"/>
              </a:lnSpc>
              <a:spcAft>
                <a:spcPts val="800"/>
              </a:spcAft>
            </a:pPr>
            <a:r>
              <a:rPr lang="fr-FR" sz="1100" i="1" u="sng" dirty="0">
                <a:effectLst/>
                <a:latin typeface="Calibri" panose="020F0502020204030204" pitchFamily="34" charset="0"/>
                <a:ea typeface="Calibri" panose="020F0502020204030204" pitchFamily="34" charset="0"/>
                <a:cs typeface="Arial" panose="020B0604020202020204" pitchFamily="34" charset="0"/>
              </a:rPr>
              <a:t>Tâches ignorées</a:t>
            </a:r>
            <a:r>
              <a:rPr lang="fr-FR" sz="1100" dirty="0">
                <a:effectLst/>
                <a:latin typeface="Calibri" panose="020F0502020204030204" pitchFamily="34" charset="0"/>
                <a:ea typeface="Calibri" panose="020F0502020204030204" pitchFamily="34" charset="0"/>
                <a:cs typeface="Arial" panose="020B0604020202020204" pitchFamily="34" charset="0"/>
              </a:rPr>
              <a:t> : Les tâches que vous avez choisies d'ignorer, elles seront affichées dans cette partie.</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DEA89891-2B2B-476A-B9B3-E233F763DE5F}"/>
              </a:ext>
            </a:extLst>
          </p:cNvPr>
          <p:cNvPicPr/>
          <p:nvPr/>
        </p:nvPicPr>
        <p:blipFill>
          <a:blip r:embed="rId3"/>
          <a:stretch>
            <a:fillRect/>
          </a:stretch>
        </p:blipFill>
        <p:spPr>
          <a:xfrm>
            <a:off x="4508799" y="1313327"/>
            <a:ext cx="3888889" cy="2841868"/>
          </a:xfrm>
          <a:prstGeom prst="rect">
            <a:avLst/>
          </a:prstGeom>
        </p:spPr>
      </p:pic>
    </p:spTree>
    <p:extLst>
      <p:ext uri="{BB962C8B-B14F-4D97-AF65-F5344CB8AC3E}">
        <p14:creationId xmlns:p14="http://schemas.microsoft.com/office/powerpoint/2010/main" val="4012122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sp>
        <p:nvSpPr>
          <p:cNvPr id="2778" name="Google Shape;2778;p96"/>
          <p:cNvSpPr/>
          <p:nvPr/>
        </p:nvSpPr>
        <p:spPr>
          <a:xfrm>
            <a:off x="563673" y="1904650"/>
            <a:ext cx="3588129"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6"/>
          <p:cNvSpPr/>
          <p:nvPr/>
        </p:nvSpPr>
        <p:spPr>
          <a:xfrm>
            <a:off x="4992199" y="1904650"/>
            <a:ext cx="3588129"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6"/>
          <p:cNvSpPr txBox="1">
            <a:spLocks noGrp="1"/>
          </p:cNvSpPr>
          <p:nvPr>
            <p:ph type="title" idx="4"/>
          </p:nvPr>
        </p:nvSpPr>
        <p:spPr>
          <a:xfrm>
            <a:off x="563673" y="500274"/>
            <a:ext cx="79515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Responsitivté (minimum: 320px width)</a:t>
            </a:r>
            <a:endParaRPr dirty="0"/>
          </a:p>
        </p:txBody>
      </p:sp>
      <p:cxnSp>
        <p:nvCxnSpPr>
          <p:cNvPr id="36" name="Google Shape;3475;p110">
            <a:extLst>
              <a:ext uri="{FF2B5EF4-FFF2-40B4-BE49-F238E27FC236}">
                <a16:creationId xmlns:a16="http://schemas.microsoft.com/office/drawing/2014/main" id="{E77DCF43-B72E-4E13-9AAC-0973B96A2EA0}"/>
              </a:ext>
            </a:extLst>
          </p:cNvPr>
          <p:cNvCxnSpPr>
            <a:cxnSpLocks/>
            <a:endCxn id="2778" idx="0"/>
          </p:cNvCxnSpPr>
          <p:nvPr/>
        </p:nvCxnSpPr>
        <p:spPr>
          <a:xfrm rot="10800000" flipV="1">
            <a:off x="2357739" y="1159300"/>
            <a:ext cx="2214267" cy="745350"/>
          </a:xfrm>
          <a:prstGeom prst="bentConnector2">
            <a:avLst/>
          </a:prstGeom>
          <a:noFill/>
          <a:ln w="9525" cap="flat" cmpd="sng">
            <a:solidFill>
              <a:schemeClr val="accent4"/>
            </a:solidFill>
            <a:prstDash val="solid"/>
            <a:round/>
            <a:headEnd type="none" w="med" len="med"/>
            <a:tailEnd type="none" w="med" len="med"/>
          </a:ln>
        </p:spPr>
      </p:cxnSp>
      <p:cxnSp>
        <p:nvCxnSpPr>
          <p:cNvPr id="38" name="Google Shape;3475;p110">
            <a:extLst>
              <a:ext uri="{FF2B5EF4-FFF2-40B4-BE49-F238E27FC236}">
                <a16:creationId xmlns:a16="http://schemas.microsoft.com/office/drawing/2014/main" id="{3FBD6826-A19C-4315-9D88-572510CBD412}"/>
              </a:ext>
            </a:extLst>
          </p:cNvPr>
          <p:cNvCxnSpPr>
            <a:cxnSpLocks/>
            <a:endCxn id="2785" idx="0"/>
          </p:cNvCxnSpPr>
          <p:nvPr/>
        </p:nvCxnSpPr>
        <p:spPr>
          <a:xfrm>
            <a:off x="4572000" y="1159300"/>
            <a:ext cx="2214264" cy="745350"/>
          </a:xfrm>
          <a:prstGeom prst="bentConnector2">
            <a:avLst/>
          </a:prstGeom>
          <a:noFill/>
          <a:ln w="9525" cap="flat" cmpd="sng">
            <a:solidFill>
              <a:schemeClr val="accent4"/>
            </a:solidFill>
            <a:prstDash val="solid"/>
            <a:round/>
            <a:headEnd type="none" w="med" len="med"/>
            <a:tailEnd type="none" w="med" len="med"/>
          </a:ln>
        </p:spPr>
      </p:cxnSp>
      <p:sp>
        <p:nvSpPr>
          <p:cNvPr id="64" name="Google Shape;2810;p97">
            <a:extLst>
              <a:ext uri="{FF2B5EF4-FFF2-40B4-BE49-F238E27FC236}">
                <a16:creationId xmlns:a16="http://schemas.microsoft.com/office/drawing/2014/main" id="{246F37CB-AC1B-4BAB-AF1D-0080403E232A}"/>
              </a:ext>
            </a:extLst>
          </p:cNvPr>
          <p:cNvSpPr/>
          <p:nvPr/>
        </p:nvSpPr>
        <p:spPr>
          <a:xfrm>
            <a:off x="853440" y="3984201"/>
            <a:ext cx="291084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5" name="Google Shape;2810;p97">
            <a:extLst>
              <a:ext uri="{FF2B5EF4-FFF2-40B4-BE49-F238E27FC236}">
                <a16:creationId xmlns:a16="http://schemas.microsoft.com/office/drawing/2014/main" id="{B76BBD6D-79FB-4DF7-B2CB-5B036EF7DA10}"/>
              </a:ext>
            </a:extLst>
          </p:cNvPr>
          <p:cNvSpPr/>
          <p:nvPr/>
        </p:nvSpPr>
        <p:spPr>
          <a:xfrm>
            <a:off x="5539740" y="3984201"/>
            <a:ext cx="252222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8" name="ZoneTexte 67">
            <a:extLst>
              <a:ext uri="{FF2B5EF4-FFF2-40B4-BE49-F238E27FC236}">
                <a16:creationId xmlns:a16="http://schemas.microsoft.com/office/drawing/2014/main" id="{0D417B11-C97E-4BB6-83A0-3215D576F5F8}"/>
              </a:ext>
            </a:extLst>
          </p:cNvPr>
          <p:cNvSpPr txBox="1"/>
          <p:nvPr/>
        </p:nvSpPr>
        <p:spPr>
          <a:xfrm>
            <a:off x="983871" y="3994794"/>
            <a:ext cx="3588129" cy="261610"/>
          </a:xfrm>
          <a:prstGeom prst="rect">
            <a:avLst/>
          </a:prstGeom>
          <a:noFill/>
        </p:spPr>
        <p:txBody>
          <a:bodyPr wrap="square">
            <a:spAutoFit/>
          </a:bodyPr>
          <a:lstStyle/>
          <a:p>
            <a:r>
              <a:rPr lang="en-US" sz="1100" dirty="0"/>
              <a:t>Sign in / Sign up / Forgot password page</a:t>
            </a:r>
          </a:p>
        </p:txBody>
      </p:sp>
      <p:sp>
        <p:nvSpPr>
          <p:cNvPr id="69" name="ZoneTexte 68">
            <a:extLst>
              <a:ext uri="{FF2B5EF4-FFF2-40B4-BE49-F238E27FC236}">
                <a16:creationId xmlns:a16="http://schemas.microsoft.com/office/drawing/2014/main" id="{8667AB81-92E2-453F-A18C-F2E9832EEFBF}"/>
              </a:ext>
            </a:extLst>
          </p:cNvPr>
          <p:cNvSpPr txBox="1"/>
          <p:nvPr/>
        </p:nvSpPr>
        <p:spPr>
          <a:xfrm>
            <a:off x="5679132" y="3994794"/>
            <a:ext cx="2595402" cy="307777"/>
          </a:xfrm>
          <a:prstGeom prst="rect">
            <a:avLst/>
          </a:prstGeom>
          <a:noFill/>
        </p:spPr>
        <p:txBody>
          <a:bodyPr wrap="square">
            <a:spAutoFit/>
          </a:bodyPr>
          <a:lstStyle/>
          <a:p>
            <a:r>
              <a:rPr lang="en-US" dirty="0"/>
              <a:t>My Day / Important / </a:t>
            </a:r>
            <a:r>
              <a:rPr lang="en-US" dirty="0" err="1"/>
              <a:t>Taks</a:t>
            </a:r>
            <a:endParaRPr lang="en-US" dirty="0"/>
          </a:p>
        </p:txBody>
      </p:sp>
      <p:pic>
        <p:nvPicPr>
          <p:cNvPr id="3" name="Untitled video - Made with Clipchamp (1)">
            <a:hlinkClick r:id="" action="ppaction://media"/>
            <a:extLst>
              <a:ext uri="{FF2B5EF4-FFF2-40B4-BE49-F238E27FC236}">
                <a16:creationId xmlns:a16="http://schemas.microsoft.com/office/drawing/2014/main" id="{12DB08C0-F84F-4958-A59C-ED5181EA776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17195" y="1981701"/>
            <a:ext cx="3281082" cy="1845609"/>
          </a:xfrm>
          <a:prstGeom prst="rect">
            <a:avLst/>
          </a:prstGeom>
        </p:spPr>
      </p:pic>
      <p:pic>
        <p:nvPicPr>
          <p:cNvPr id="4" name="Untitled video - Made with Clipchamp (2)">
            <a:hlinkClick r:id="" action="ppaction://media"/>
            <a:extLst>
              <a:ext uri="{FF2B5EF4-FFF2-40B4-BE49-F238E27FC236}">
                <a16:creationId xmlns:a16="http://schemas.microsoft.com/office/drawing/2014/main" id="{2B49D800-5ACF-40B8-B922-F00FDE23425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155137" y="2003160"/>
            <a:ext cx="3262251" cy="1835016"/>
          </a:xfrm>
          <a:prstGeom prst="rect">
            <a:avLst/>
          </a:prstGeom>
        </p:spPr>
      </p:pic>
    </p:spTree>
    <p:extLst>
      <p:ext uri="{BB962C8B-B14F-4D97-AF65-F5344CB8AC3E}">
        <p14:creationId xmlns:p14="http://schemas.microsoft.com/office/powerpoint/2010/main" val="109459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7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2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a:t>Introduction</a:t>
            </a:r>
            <a:endParaRPr dirty="0"/>
          </a:p>
        </p:txBody>
      </p:sp>
      <p:sp>
        <p:nvSpPr>
          <p:cNvPr id="1020" name="Google Shape;1020;p65"/>
          <p:cNvSpPr txBox="1">
            <a:spLocks noGrp="1"/>
          </p:cNvSpPr>
          <p:nvPr>
            <p:ph type="body" idx="1"/>
          </p:nvPr>
        </p:nvSpPr>
        <p:spPr>
          <a:xfrm>
            <a:off x="720000" y="1547700"/>
            <a:ext cx="7704000" cy="3011700"/>
          </a:xfrm>
          <a:prstGeom prst="rect">
            <a:avLst/>
          </a:prstGeom>
        </p:spPr>
        <p:txBody>
          <a:bodyPr spcFirstLastPara="1" wrap="square" lIns="91425" tIns="91425" rIns="91425" bIns="91425" anchor="ctr" anchorCtr="0">
            <a:noAutofit/>
          </a:bodyPr>
          <a:lstStyle/>
          <a:p>
            <a:pPr marL="152400" indent="0">
              <a:buNone/>
            </a:pPr>
            <a:r>
              <a:rPr lang="fr-FR" sz="1500" dirty="0"/>
              <a:t>Dans le cadre de l'ère numérique, la gestion efficace des tâches est devenue essentielle pour améliorer la productivité et l'organisation personnelle. Le projet </a:t>
            </a:r>
            <a:r>
              <a:rPr lang="fr-FR" sz="1500" b="1" dirty="0"/>
              <a:t>To-Do List </a:t>
            </a:r>
            <a:r>
              <a:rPr lang="fr-FR" sz="1500" dirty="0"/>
              <a:t>a pour objectif de développer une plateforme en ligne conviviale et intuitive permettant aux utilisateurs de créer, gérer et suivre leurs tâches quotidiennes de manière efficace.</a:t>
            </a:r>
          </a:p>
          <a:p>
            <a:pPr marL="152400" indent="0">
              <a:buNone/>
            </a:pPr>
            <a:endParaRPr lang="fr-FR" sz="1500" dirty="0"/>
          </a:p>
          <a:p>
            <a:pPr marL="152400" indent="0">
              <a:buNone/>
            </a:pPr>
            <a:r>
              <a:rPr lang="fr-FR" sz="1500" dirty="0"/>
              <a:t>Ce site web proposera des fonctionnalités telles que l'ajout de tâches, la possibilité de marquer les tâches comme complétées, pour une meilleure gestion. L'interface utilisateur sera conçue pour être simple et accessible, tout en offrant une expérience fluide sur divers appareils, y compris les ordinateurs de bureau et les mobiles.</a:t>
            </a:r>
          </a:p>
          <a:p>
            <a:pPr marL="152400" indent="0">
              <a:buNone/>
            </a:pPr>
            <a:endParaRPr lang="fr-FR" sz="1500" dirty="0"/>
          </a:p>
          <a:p>
            <a:pPr marL="152400" indent="0">
              <a:buNone/>
            </a:pPr>
            <a:r>
              <a:rPr lang="fr-FR" sz="1500" dirty="0"/>
              <a:t>Grâce à ce projet, nous visons à fournir un outil pratique qui aidera les utilisateurs à rester organisés, à respecter leurs échéances, et à améliorer leur productivité personnelle.</a:t>
            </a:r>
          </a:p>
          <a:p>
            <a:pPr marL="0" lvl="0" indent="0" algn="l" rtl="0">
              <a:spcBef>
                <a:spcPts val="0"/>
              </a:spcBef>
              <a:spcAft>
                <a:spcPts val="0"/>
              </a:spcAft>
              <a:buNone/>
            </a:pPr>
            <a:endParaRPr dirty="0">
              <a:solidFill>
                <a:schemeClr val="dk1"/>
              </a:solidFill>
            </a:endParaRPr>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6" name="Google Shape;1076;p67">
            <a:hlinkClick r:id="" action="ppaction://noaction"/>
          </p:cNvPr>
          <p:cNvSpPr txBox="1">
            <a:spLocks noGrp="1"/>
          </p:cNvSpPr>
          <p:nvPr>
            <p:ph type="title" idx="19"/>
          </p:nvPr>
        </p:nvSpPr>
        <p:spPr>
          <a:xfrm>
            <a:off x="2190431" y="285378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077" name="Google Shape;1077;p67">
            <a:hlinkClick r:id="" action="ppaction://noaction"/>
          </p:cNvPr>
          <p:cNvSpPr txBox="1">
            <a:spLocks noGrp="1"/>
          </p:cNvSpPr>
          <p:nvPr>
            <p:ph type="title" idx="2"/>
          </p:nvPr>
        </p:nvSpPr>
        <p:spPr>
          <a:xfrm>
            <a:off x="5320712" y="1910032"/>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Base de données</a:t>
            </a:r>
            <a:endParaRPr dirty="0"/>
          </a:p>
        </p:txBody>
      </p:sp>
      <p:sp>
        <p:nvSpPr>
          <p:cNvPr id="1079" name="Google Shape;1079;p67">
            <a:hlinkClick r:id="" action="ppaction://noaction"/>
          </p:cNvPr>
          <p:cNvSpPr txBox="1">
            <a:spLocks noGrp="1"/>
          </p:cNvSpPr>
          <p:nvPr>
            <p:ph type="title" idx="5"/>
          </p:nvPr>
        </p:nvSpPr>
        <p:spPr>
          <a:xfrm>
            <a:off x="1320501" y="3464088"/>
            <a:ext cx="2605122"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Manuel d’utilistaion</a:t>
            </a:r>
            <a:endParaRPr dirty="0"/>
          </a:p>
        </p:txBody>
      </p:sp>
      <p:sp>
        <p:nvSpPr>
          <p:cNvPr id="1080" name="Google Shape;1080;p67">
            <a:hlinkClick r:id="" action="ppaction://noaction"/>
          </p:cNvPr>
          <p:cNvSpPr txBox="1">
            <a:spLocks noGrp="1"/>
          </p:cNvSpPr>
          <p:nvPr>
            <p:ph type="title" idx="7"/>
          </p:nvPr>
        </p:nvSpPr>
        <p:spPr>
          <a:xfrm>
            <a:off x="1157675" y="1875320"/>
            <a:ext cx="2930798" cy="251100"/>
          </a:xfrm>
          <a:prstGeom prst="rect">
            <a:avLst/>
          </a:prstGeom>
        </p:spPr>
        <p:txBody>
          <a:bodyPr spcFirstLastPara="1" wrap="square" lIns="91425" tIns="91425" rIns="91425" bIns="91425" anchor="ctr" anchorCtr="0">
            <a:noAutofit/>
          </a:bodyPr>
          <a:lstStyle/>
          <a:p>
            <a:pPr lvl="0"/>
            <a:r>
              <a:rPr lang="fr-FR" dirty="0"/>
              <a:t>Technologies utilisées</a:t>
            </a:r>
            <a:endParaRPr lang="en-US" dirty="0"/>
          </a:p>
        </p:txBody>
      </p:sp>
      <p:sp>
        <p:nvSpPr>
          <p:cNvPr id="1083" name="Google Shape;108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Table de </a:t>
            </a:r>
            <a:r>
              <a:rPr lang="fr-FR" dirty="0"/>
              <a:t>contenu</a:t>
            </a:r>
          </a:p>
        </p:txBody>
      </p:sp>
      <p:sp>
        <p:nvSpPr>
          <p:cNvPr id="1084" name="Google Shape;1084;p67"/>
          <p:cNvSpPr txBox="1">
            <a:spLocks noGrp="1"/>
          </p:cNvSpPr>
          <p:nvPr>
            <p:ph type="subTitle" idx="1"/>
          </p:nvPr>
        </p:nvSpPr>
        <p:spPr>
          <a:xfrm>
            <a:off x="5540312" y="1990643"/>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MCD /SQL</a:t>
            </a:r>
          </a:p>
        </p:txBody>
      </p:sp>
      <p:sp>
        <p:nvSpPr>
          <p:cNvPr id="1086" name="Google Shape;1086;p67"/>
          <p:cNvSpPr txBox="1">
            <a:spLocks noGrp="1"/>
          </p:cNvSpPr>
          <p:nvPr>
            <p:ph type="subTitle" idx="6"/>
          </p:nvPr>
        </p:nvSpPr>
        <p:spPr>
          <a:xfrm>
            <a:off x="1693919" y="3760401"/>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a:t>
            </a:r>
            <a:r>
              <a:rPr lang="en" dirty="0"/>
              <a:t>nscription / Connexion</a:t>
            </a:r>
          </a:p>
          <a:p>
            <a:pPr marL="0" lvl="0" indent="0" algn="ctr" rtl="0">
              <a:spcBef>
                <a:spcPts val="0"/>
              </a:spcBef>
              <a:spcAft>
                <a:spcPts val="0"/>
              </a:spcAft>
              <a:buNone/>
            </a:pPr>
            <a:r>
              <a:rPr lang="en-US" dirty="0"/>
              <a:t>Gestion des </a:t>
            </a:r>
            <a:r>
              <a:rPr lang="fr-FR" dirty="0"/>
              <a:t>Tâches</a:t>
            </a:r>
          </a:p>
        </p:txBody>
      </p:sp>
      <p:sp>
        <p:nvSpPr>
          <p:cNvPr id="1087" name="Google Shape;1087;p67"/>
          <p:cNvSpPr txBox="1">
            <a:spLocks noGrp="1"/>
          </p:cNvSpPr>
          <p:nvPr>
            <p:ph type="subTitle" idx="8"/>
          </p:nvPr>
        </p:nvSpPr>
        <p:spPr>
          <a:xfrm>
            <a:off x="1693931" y="2004616"/>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Front-end / Back-end</a:t>
            </a:r>
            <a:endParaRPr dirty="0"/>
          </a:p>
        </p:txBody>
      </p:sp>
      <p:sp>
        <p:nvSpPr>
          <p:cNvPr id="1091" name="Google Shape;1091;p67">
            <a:hlinkClick r:id="" action="ppaction://noaction"/>
          </p:cNvPr>
          <p:cNvSpPr txBox="1">
            <a:spLocks noGrp="1"/>
          </p:cNvSpPr>
          <p:nvPr>
            <p:ph type="title" idx="20"/>
          </p:nvPr>
        </p:nvSpPr>
        <p:spPr>
          <a:xfrm>
            <a:off x="6036800" y="1300266"/>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092" name="Google Shape;1092;p67">
            <a:hlinkClick r:id="" action="ppaction://noaction"/>
          </p:cNvPr>
          <p:cNvSpPr txBox="1">
            <a:spLocks noGrp="1"/>
          </p:cNvSpPr>
          <p:nvPr>
            <p:ph type="title" idx="21"/>
          </p:nvPr>
        </p:nvSpPr>
        <p:spPr>
          <a:xfrm>
            <a:off x="2190431" y="1300266"/>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1093" name="Google Shape;1093;p67"/>
          <p:cNvGrpSpPr/>
          <p:nvPr/>
        </p:nvGrpSpPr>
        <p:grpSpPr>
          <a:xfrm flipH="1">
            <a:off x="2458158" y="1683706"/>
            <a:ext cx="337856" cy="93999"/>
            <a:chOff x="5963614" y="809024"/>
            <a:chExt cx="339690" cy="94500"/>
          </a:xfrm>
        </p:grpSpPr>
        <p:sp>
          <p:nvSpPr>
            <p:cNvPr id="1094" name="Google Shape;1094;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7"/>
          <p:cNvGrpSpPr/>
          <p:nvPr/>
        </p:nvGrpSpPr>
        <p:grpSpPr>
          <a:xfrm flipH="1">
            <a:off x="2458146" y="3237500"/>
            <a:ext cx="337856" cy="93999"/>
            <a:chOff x="5963614" y="809024"/>
            <a:chExt cx="339690" cy="94500"/>
          </a:xfrm>
        </p:grpSpPr>
        <p:sp>
          <p:nvSpPr>
            <p:cNvPr id="1097" name="Google Shape;1097;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7"/>
          <p:cNvGrpSpPr/>
          <p:nvPr/>
        </p:nvGrpSpPr>
        <p:grpSpPr>
          <a:xfrm flipH="1">
            <a:off x="6304527" y="1683706"/>
            <a:ext cx="337856" cy="93999"/>
            <a:chOff x="5963614" y="809024"/>
            <a:chExt cx="339690" cy="94500"/>
          </a:xfrm>
        </p:grpSpPr>
        <p:sp>
          <p:nvSpPr>
            <p:cNvPr id="1100" name="Google Shape;1100;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6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6;p67">
            <a:hlinkClick r:id="" action="ppaction://noaction"/>
            <a:extLst>
              <a:ext uri="{FF2B5EF4-FFF2-40B4-BE49-F238E27FC236}">
                <a16:creationId xmlns:a16="http://schemas.microsoft.com/office/drawing/2014/main" id="{1B4AE473-1F42-4FC9-9E66-795565FBD24D}"/>
              </a:ext>
            </a:extLst>
          </p:cNvPr>
          <p:cNvSpPr txBox="1">
            <a:spLocks/>
          </p:cNvSpPr>
          <p:nvPr/>
        </p:nvSpPr>
        <p:spPr>
          <a:xfrm>
            <a:off x="6122163" y="2853780"/>
            <a:ext cx="873300" cy="25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9pPr>
          </a:lstStyle>
          <a:p>
            <a:r>
              <a:rPr lang="en" dirty="0"/>
              <a:t>04</a:t>
            </a:r>
          </a:p>
        </p:txBody>
      </p:sp>
      <p:sp>
        <p:nvSpPr>
          <p:cNvPr id="26" name="Google Shape;1079;p67">
            <a:hlinkClick r:id="" action="ppaction://noaction"/>
            <a:extLst>
              <a:ext uri="{FF2B5EF4-FFF2-40B4-BE49-F238E27FC236}">
                <a16:creationId xmlns:a16="http://schemas.microsoft.com/office/drawing/2014/main" id="{5B3E5B2C-7564-40FF-ABB8-0EB775C47F04}"/>
              </a:ext>
            </a:extLst>
          </p:cNvPr>
          <p:cNvSpPr txBox="1">
            <a:spLocks/>
          </p:cNvSpPr>
          <p:nvPr/>
        </p:nvSpPr>
        <p:spPr>
          <a:xfrm>
            <a:off x="5252233" y="3464088"/>
            <a:ext cx="2605122" cy="25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9pPr>
          </a:lstStyle>
          <a:p>
            <a:r>
              <a:rPr lang="en-US" dirty="0" err="1"/>
              <a:t>Vidéos</a:t>
            </a:r>
            <a:r>
              <a:rPr lang="en-US" dirty="0"/>
              <a:t> (Responsive)</a:t>
            </a:r>
          </a:p>
        </p:txBody>
      </p:sp>
      <p:sp>
        <p:nvSpPr>
          <p:cNvPr id="27" name="Google Shape;1086;p67">
            <a:extLst>
              <a:ext uri="{FF2B5EF4-FFF2-40B4-BE49-F238E27FC236}">
                <a16:creationId xmlns:a16="http://schemas.microsoft.com/office/drawing/2014/main" id="{9D76120E-ABF5-4B58-8898-018843D72733}"/>
              </a:ext>
            </a:extLst>
          </p:cNvPr>
          <p:cNvSpPr txBox="1">
            <a:spLocks/>
          </p:cNvSpPr>
          <p:nvPr/>
        </p:nvSpPr>
        <p:spPr>
          <a:xfrm>
            <a:off x="5625651" y="3760401"/>
            <a:ext cx="1866300" cy="8470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indent="0"/>
            <a:r>
              <a:rPr lang="en-US" dirty="0" err="1"/>
              <a:t>Montrons</a:t>
            </a:r>
            <a:r>
              <a:rPr lang="en-US" dirty="0"/>
              <a:t> la </a:t>
            </a:r>
            <a:r>
              <a:rPr lang="en-US" dirty="0" err="1"/>
              <a:t>responsitivité</a:t>
            </a:r>
            <a:r>
              <a:rPr lang="en-US" dirty="0"/>
              <a:t> de </a:t>
            </a:r>
            <a:r>
              <a:rPr lang="en-US" dirty="0" err="1"/>
              <a:t>notre</a:t>
            </a:r>
            <a:r>
              <a:rPr lang="en-US" dirty="0"/>
              <a:t> site web au </a:t>
            </a:r>
            <a:r>
              <a:rPr lang="en-US" dirty="0" err="1"/>
              <a:t>différentes</a:t>
            </a:r>
            <a:r>
              <a:rPr lang="en-US"/>
              <a:t> resolution</a:t>
            </a:r>
            <a:endParaRPr lang="fr-FR" dirty="0"/>
          </a:p>
        </p:txBody>
      </p:sp>
      <p:grpSp>
        <p:nvGrpSpPr>
          <p:cNvPr id="28" name="Google Shape;1096;p67">
            <a:extLst>
              <a:ext uri="{FF2B5EF4-FFF2-40B4-BE49-F238E27FC236}">
                <a16:creationId xmlns:a16="http://schemas.microsoft.com/office/drawing/2014/main" id="{39919C3E-6F3B-4168-8502-C53BED61BCA7}"/>
              </a:ext>
            </a:extLst>
          </p:cNvPr>
          <p:cNvGrpSpPr/>
          <p:nvPr/>
        </p:nvGrpSpPr>
        <p:grpSpPr>
          <a:xfrm flipH="1">
            <a:off x="6389878" y="3237500"/>
            <a:ext cx="337856" cy="93999"/>
            <a:chOff x="5963614" y="809024"/>
            <a:chExt cx="339690" cy="94500"/>
          </a:xfrm>
        </p:grpSpPr>
        <p:sp>
          <p:nvSpPr>
            <p:cNvPr id="29" name="Google Shape;1097;p67">
              <a:extLst>
                <a:ext uri="{FF2B5EF4-FFF2-40B4-BE49-F238E27FC236}">
                  <a16:creationId xmlns:a16="http://schemas.microsoft.com/office/drawing/2014/main" id="{A8BBDD91-F2D7-47B4-BA5F-8B927D247A89}"/>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8;p67">
              <a:extLst>
                <a:ext uri="{FF2B5EF4-FFF2-40B4-BE49-F238E27FC236}">
                  <a16:creationId xmlns:a16="http://schemas.microsoft.com/office/drawing/2014/main" id="{275B8DA3-F9FC-48B6-B2C4-04A5055825E0}"/>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7"/>
                                        </p:tgtEl>
                                        <p:attrNameLst>
                                          <p:attrName>style.visibility</p:attrName>
                                        </p:attrNameLst>
                                      </p:cBhvr>
                                      <p:to>
                                        <p:strVal val="visible"/>
                                      </p:to>
                                    </p:set>
                                    <p:animEffect transition="in" filter="fade">
                                      <p:cBhvr>
                                        <p:cTn id="7" dur="1100"/>
                                        <p:tgtEl>
                                          <p:spTgt spid="1077"/>
                                        </p:tgtEl>
                                      </p:cBhvr>
                                    </p:animEffect>
                                  </p:childTnLst>
                                </p:cTn>
                              </p:par>
                              <p:par>
                                <p:cTn id="8" presetID="10" presetClass="entr" presetSubtype="0" fill="hold" nodeType="withEffect">
                                  <p:stCondLst>
                                    <p:cond delay="0"/>
                                  </p:stCondLst>
                                  <p:childTnLst>
                                    <p:set>
                                      <p:cBhvr>
                                        <p:cTn id="9" dur="1" fill="hold">
                                          <p:stCondLst>
                                            <p:cond delay="0"/>
                                          </p:stCondLst>
                                        </p:cTn>
                                        <p:tgtEl>
                                          <p:spTgt spid="1080"/>
                                        </p:tgtEl>
                                        <p:attrNameLst>
                                          <p:attrName>style.visibility</p:attrName>
                                        </p:attrNameLst>
                                      </p:cBhvr>
                                      <p:to>
                                        <p:strVal val="visible"/>
                                      </p:to>
                                    </p:set>
                                    <p:animEffect transition="in" filter="fade">
                                      <p:cBhvr>
                                        <p:cTn id="10" dur="1000"/>
                                        <p:tgtEl>
                                          <p:spTgt spid="1080"/>
                                        </p:tgtEl>
                                      </p:cBhvr>
                                    </p:animEffect>
                                  </p:childTnLst>
                                </p:cTn>
                              </p:par>
                              <p:par>
                                <p:cTn id="11" presetID="10" presetClass="entr" presetSubtype="0" fill="hold" nodeType="withEffect">
                                  <p:stCondLst>
                                    <p:cond delay="0"/>
                                  </p:stCondLst>
                                  <p:childTnLst>
                                    <p:set>
                                      <p:cBhvr>
                                        <p:cTn id="12" dur="1" fill="hold">
                                          <p:stCondLst>
                                            <p:cond delay="0"/>
                                          </p:stCondLst>
                                        </p:cTn>
                                        <p:tgtEl>
                                          <p:spTgt spid="1084"/>
                                        </p:tgtEl>
                                        <p:attrNameLst>
                                          <p:attrName>style.visibility</p:attrName>
                                        </p:attrNameLst>
                                      </p:cBhvr>
                                      <p:to>
                                        <p:strVal val="visible"/>
                                      </p:to>
                                    </p:set>
                                    <p:animEffect transition="in" filter="fade">
                                      <p:cBhvr>
                                        <p:cTn id="13" dur="1000"/>
                                        <p:tgtEl>
                                          <p:spTgt spid="1084"/>
                                        </p:tgtEl>
                                      </p:cBhvr>
                                    </p:animEffect>
                                  </p:childTnLst>
                                </p:cTn>
                              </p:par>
                              <p:par>
                                <p:cTn id="14" presetID="10" presetClass="entr" presetSubtype="0" fill="hold" nodeType="withEffect">
                                  <p:stCondLst>
                                    <p:cond delay="0"/>
                                  </p:stCondLst>
                                  <p:childTnLst>
                                    <p:set>
                                      <p:cBhvr>
                                        <p:cTn id="15" dur="1" fill="hold">
                                          <p:stCondLst>
                                            <p:cond delay="0"/>
                                          </p:stCondLst>
                                        </p:cTn>
                                        <p:tgtEl>
                                          <p:spTgt spid="1087"/>
                                        </p:tgtEl>
                                        <p:attrNameLst>
                                          <p:attrName>style.visibility</p:attrName>
                                        </p:attrNameLst>
                                      </p:cBhvr>
                                      <p:to>
                                        <p:strVal val="visible"/>
                                      </p:to>
                                    </p:set>
                                    <p:animEffect transition="in" filter="fade">
                                      <p:cBhvr>
                                        <p:cTn id="16" dur="1000"/>
                                        <p:tgtEl>
                                          <p:spTgt spid="1087"/>
                                        </p:tgtEl>
                                      </p:cBhvr>
                                    </p:animEffect>
                                  </p:childTnLst>
                                </p:cTn>
                              </p:par>
                              <p:par>
                                <p:cTn id="17" presetID="10" presetClass="entr" presetSubtype="0" fill="hold" nodeType="withEffect">
                                  <p:stCondLst>
                                    <p:cond delay="0"/>
                                  </p:stCondLst>
                                  <p:childTnLst>
                                    <p:set>
                                      <p:cBhvr>
                                        <p:cTn id="18" dur="1" fill="hold">
                                          <p:stCondLst>
                                            <p:cond delay="0"/>
                                          </p:stCondLst>
                                        </p:cTn>
                                        <p:tgtEl>
                                          <p:spTgt spid="1079"/>
                                        </p:tgtEl>
                                        <p:attrNameLst>
                                          <p:attrName>style.visibility</p:attrName>
                                        </p:attrNameLst>
                                      </p:cBhvr>
                                      <p:to>
                                        <p:strVal val="visible"/>
                                      </p:to>
                                    </p:set>
                                    <p:animEffect transition="in" filter="fade">
                                      <p:cBhvr>
                                        <p:cTn id="19" dur="1000"/>
                                        <p:tgtEl>
                                          <p:spTgt spid="1079"/>
                                        </p:tgtEl>
                                      </p:cBhvr>
                                    </p:animEffect>
                                  </p:childTnLst>
                                </p:cTn>
                              </p:par>
                              <p:par>
                                <p:cTn id="20" presetID="10" presetClass="entr" presetSubtype="0" fill="hold" nodeType="withEffect">
                                  <p:stCondLst>
                                    <p:cond delay="0"/>
                                  </p:stCondLst>
                                  <p:childTnLst>
                                    <p:set>
                                      <p:cBhvr>
                                        <p:cTn id="21" dur="1" fill="hold">
                                          <p:stCondLst>
                                            <p:cond delay="0"/>
                                          </p:stCondLst>
                                        </p:cTn>
                                        <p:tgtEl>
                                          <p:spTgt spid="1086"/>
                                        </p:tgtEl>
                                        <p:attrNameLst>
                                          <p:attrName>style.visibility</p:attrName>
                                        </p:attrNameLst>
                                      </p:cBhvr>
                                      <p:to>
                                        <p:strVal val="visible"/>
                                      </p:to>
                                    </p:set>
                                    <p:animEffect transition="in" filter="fade">
                                      <p:cBhvr>
                                        <p:cTn id="22" dur="1000"/>
                                        <p:tgtEl>
                                          <p:spTgt spid="1086"/>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97"/>
          <p:cNvSpPr/>
          <p:nvPr/>
        </p:nvSpPr>
        <p:spPr>
          <a:xfrm>
            <a:off x="6533030" y="2191782"/>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810" name="Google Shape;2810;p97"/>
          <p:cNvSpPr/>
          <p:nvPr/>
        </p:nvSpPr>
        <p:spPr>
          <a:xfrm>
            <a:off x="782630" y="2191782"/>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811" name="Google Shape;2811;p9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dirty="0"/>
              <a:t>Technologies utilisées</a:t>
            </a:r>
            <a:endParaRPr lang="en-US" dirty="0"/>
          </a:p>
        </p:txBody>
      </p:sp>
      <p:sp>
        <p:nvSpPr>
          <p:cNvPr id="2813" name="Google Shape;2813;p97"/>
          <p:cNvSpPr txBox="1">
            <a:spLocks noGrp="1"/>
          </p:cNvSpPr>
          <p:nvPr>
            <p:ph type="title" idx="2"/>
          </p:nvPr>
        </p:nvSpPr>
        <p:spPr>
          <a:xfrm>
            <a:off x="1039434" y="2275455"/>
            <a:ext cx="1438800" cy="1902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Front-end</a:t>
            </a:r>
            <a:endParaRPr dirty="0"/>
          </a:p>
        </p:txBody>
      </p:sp>
      <p:sp>
        <p:nvSpPr>
          <p:cNvPr id="2814" name="Google Shape;2814;p97"/>
          <p:cNvSpPr txBox="1">
            <a:spLocks noGrp="1"/>
          </p:cNvSpPr>
          <p:nvPr>
            <p:ph type="subTitle" idx="1"/>
          </p:nvPr>
        </p:nvSpPr>
        <p:spPr>
          <a:xfrm>
            <a:off x="940130" y="2674472"/>
            <a:ext cx="1637400" cy="6654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HTML</a:t>
            </a:r>
          </a:p>
          <a:p>
            <a:pPr marL="0" lvl="0" indent="0" algn="ctr">
              <a:spcBef>
                <a:spcPts val="0"/>
              </a:spcBef>
              <a:spcAft>
                <a:spcPts val="0"/>
              </a:spcAft>
              <a:buNone/>
            </a:pPr>
            <a:r>
              <a:rPr lang="en" dirty="0"/>
              <a:t>CSS</a:t>
            </a:r>
          </a:p>
          <a:p>
            <a:pPr marL="0" lvl="0" indent="0" algn="ctr">
              <a:spcBef>
                <a:spcPts val="0"/>
              </a:spcBef>
              <a:spcAft>
                <a:spcPts val="0"/>
              </a:spcAft>
              <a:buNone/>
            </a:pPr>
            <a:r>
              <a:rPr lang="en" dirty="0"/>
              <a:t>JAVASCRIPT</a:t>
            </a:r>
          </a:p>
          <a:p>
            <a:pPr marL="0" lvl="0" indent="0" algn="ctr">
              <a:spcBef>
                <a:spcPts val="0"/>
              </a:spcBef>
              <a:spcAft>
                <a:spcPts val="0"/>
              </a:spcAft>
              <a:buNone/>
            </a:pPr>
            <a:r>
              <a:rPr lang="en" dirty="0"/>
              <a:t>BOOTSTRAP</a:t>
            </a:r>
            <a:endParaRPr dirty="0"/>
          </a:p>
        </p:txBody>
      </p:sp>
      <p:sp>
        <p:nvSpPr>
          <p:cNvPr id="2815" name="Google Shape;2815;p97"/>
          <p:cNvSpPr txBox="1">
            <a:spLocks noGrp="1"/>
          </p:cNvSpPr>
          <p:nvPr>
            <p:ph type="title" idx="3"/>
          </p:nvPr>
        </p:nvSpPr>
        <p:spPr>
          <a:xfrm>
            <a:off x="6789834" y="2275455"/>
            <a:ext cx="1438800" cy="1902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dirty="0"/>
              <a:t>Back-end</a:t>
            </a:r>
          </a:p>
        </p:txBody>
      </p:sp>
      <p:sp>
        <p:nvSpPr>
          <p:cNvPr id="2816" name="Google Shape;2816;p97"/>
          <p:cNvSpPr txBox="1">
            <a:spLocks noGrp="1"/>
          </p:cNvSpPr>
          <p:nvPr>
            <p:ph type="subTitle" idx="4"/>
          </p:nvPr>
        </p:nvSpPr>
        <p:spPr>
          <a:xfrm>
            <a:off x="6690530" y="2647597"/>
            <a:ext cx="1637400" cy="6654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PHP</a:t>
            </a:r>
          </a:p>
          <a:p>
            <a:pPr marL="0" lvl="0" indent="0" algn="ctr">
              <a:spcBef>
                <a:spcPts val="0"/>
              </a:spcBef>
              <a:spcAft>
                <a:spcPts val="0"/>
              </a:spcAft>
              <a:buNone/>
            </a:pPr>
            <a:r>
              <a:rPr lang="en" dirty="0"/>
              <a:t>MYSQL</a:t>
            </a:r>
          </a:p>
          <a:p>
            <a:pPr marL="0" lvl="0" indent="0" algn="ctr">
              <a:spcBef>
                <a:spcPts val="0"/>
              </a:spcBef>
              <a:spcAft>
                <a:spcPts val="0"/>
              </a:spcAft>
              <a:buNone/>
            </a:pPr>
            <a:r>
              <a:rPr lang="en" dirty="0"/>
              <a:t>AJAX</a:t>
            </a:r>
            <a:endParaRPr lang="en-US" dirty="0"/>
          </a:p>
          <a:p>
            <a:pPr marL="0" lvl="0" indent="0" algn="ctr">
              <a:spcBef>
                <a:spcPts val="0"/>
              </a:spcBef>
              <a:spcAft>
                <a:spcPts val="0"/>
              </a:spcAft>
              <a:buNone/>
            </a:pPr>
            <a:r>
              <a:rPr lang="en-US" dirty="0"/>
              <a:t>XAMPP </a:t>
            </a:r>
            <a:endParaRPr dirty="0"/>
          </a:p>
        </p:txBody>
      </p:sp>
      <p:sp>
        <p:nvSpPr>
          <p:cNvPr id="2820" name="Google Shape;2820;p97"/>
          <p:cNvSpPr/>
          <p:nvPr/>
        </p:nvSpPr>
        <p:spPr>
          <a:xfrm>
            <a:off x="4045449" y="2236638"/>
            <a:ext cx="1050600" cy="1050600"/>
          </a:xfrm>
          <a:prstGeom prst="ellipse">
            <a:avLst/>
          </a:prstGeom>
          <a:solidFill>
            <a:schemeClr val="lt1"/>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grpSp>
        <p:nvGrpSpPr>
          <p:cNvPr id="2821" name="Google Shape;2821;p97"/>
          <p:cNvGrpSpPr/>
          <p:nvPr/>
        </p:nvGrpSpPr>
        <p:grpSpPr>
          <a:xfrm>
            <a:off x="3095625" y="1279013"/>
            <a:ext cx="2964879" cy="2964873"/>
            <a:chOff x="3095625" y="1279013"/>
            <a:chExt cx="2964879" cy="2964873"/>
          </a:xfrm>
        </p:grpSpPr>
        <p:sp>
          <p:nvSpPr>
            <p:cNvPr id="2822" name="Google Shape;2822;p97"/>
            <p:cNvSpPr/>
            <p:nvPr/>
          </p:nvSpPr>
          <p:spPr>
            <a:xfrm rot="-5400000">
              <a:off x="5102904" y="2283135"/>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2823" name="Google Shape;2823;p97"/>
            <p:cNvSpPr/>
            <p:nvPr/>
          </p:nvSpPr>
          <p:spPr>
            <a:xfrm rot="-5400000">
              <a:off x="3095625" y="2283135"/>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2824" name="Google Shape;2824;p97"/>
            <p:cNvSpPr/>
            <p:nvPr/>
          </p:nvSpPr>
          <p:spPr>
            <a:xfrm>
              <a:off x="3784475" y="1975563"/>
              <a:ext cx="1572900" cy="15729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2825" name="Google Shape;2825;p97"/>
            <p:cNvSpPr/>
            <p:nvPr/>
          </p:nvSpPr>
          <p:spPr>
            <a:xfrm>
              <a:off x="4896375" y="2925584"/>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dirty="0">
                <a:solidFill>
                  <a:schemeClr val="lt1"/>
                </a:solidFill>
                <a:latin typeface="Montserrat"/>
                <a:ea typeface="Montserrat"/>
                <a:cs typeface="Montserrat"/>
                <a:sym typeface="Montserrat"/>
              </a:endParaRPr>
            </a:p>
          </p:txBody>
        </p:sp>
        <p:sp>
          <p:nvSpPr>
            <p:cNvPr id="2826" name="Google Shape;2826;p97"/>
            <p:cNvSpPr/>
            <p:nvPr/>
          </p:nvSpPr>
          <p:spPr>
            <a:xfrm>
              <a:off x="3286089" y="1652304"/>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dirty="0">
                <a:solidFill>
                  <a:schemeClr val="lt1"/>
                </a:solidFill>
                <a:latin typeface="Montserrat"/>
                <a:ea typeface="Montserrat"/>
                <a:cs typeface="Montserrat"/>
                <a:sym typeface="Montserrat"/>
              </a:endParaRPr>
            </a:p>
          </p:txBody>
        </p:sp>
        <p:sp>
          <p:nvSpPr>
            <p:cNvPr id="2827" name="Google Shape;2827;p97"/>
            <p:cNvSpPr/>
            <p:nvPr/>
          </p:nvSpPr>
          <p:spPr>
            <a:xfrm flipH="1">
              <a:off x="3286110" y="2914922"/>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dirty="0">
                <a:solidFill>
                  <a:schemeClr val="lt1"/>
                </a:solidFill>
                <a:latin typeface="Montserrat"/>
                <a:ea typeface="Montserrat"/>
                <a:cs typeface="Montserrat"/>
                <a:sym typeface="Montserrat"/>
              </a:endParaRPr>
            </a:p>
          </p:txBody>
        </p:sp>
        <p:sp>
          <p:nvSpPr>
            <p:cNvPr id="2828" name="Google Shape;2828;p97"/>
            <p:cNvSpPr/>
            <p:nvPr/>
          </p:nvSpPr>
          <p:spPr>
            <a:xfrm flipH="1">
              <a:off x="4896396" y="1641643"/>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dirty="0">
                <a:solidFill>
                  <a:schemeClr val="lt1"/>
                </a:solidFill>
                <a:latin typeface="Montserrat"/>
                <a:ea typeface="Montserrat"/>
                <a:cs typeface="Montserrat"/>
                <a:sym typeface="Montserrat"/>
              </a:endParaRPr>
            </a:p>
          </p:txBody>
        </p:sp>
        <p:sp>
          <p:nvSpPr>
            <p:cNvPr id="2829" name="Google Shape;2829;p97"/>
            <p:cNvSpPr/>
            <p:nvPr/>
          </p:nvSpPr>
          <p:spPr>
            <a:xfrm flipH="1">
              <a:off x="4088621" y="1279013"/>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2830" name="Google Shape;2830;p97"/>
            <p:cNvSpPr/>
            <p:nvPr/>
          </p:nvSpPr>
          <p:spPr>
            <a:xfrm rot="10800000">
              <a:off x="4088621" y="3286286"/>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grpSp>
      <p:sp>
        <p:nvSpPr>
          <p:cNvPr id="2831" name="Google Shape;2831;p97"/>
          <p:cNvSpPr/>
          <p:nvPr/>
        </p:nvSpPr>
        <p:spPr>
          <a:xfrm>
            <a:off x="4089552" y="2278304"/>
            <a:ext cx="957600" cy="9576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2832" name="Google Shape;2832;p97"/>
          <p:cNvSpPr/>
          <p:nvPr/>
        </p:nvSpPr>
        <p:spPr>
          <a:xfrm>
            <a:off x="5249438" y="243406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2833" name="Google Shape;2833;p97"/>
          <p:cNvSpPr/>
          <p:nvPr/>
        </p:nvSpPr>
        <p:spPr>
          <a:xfrm>
            <a:off x="3241713" y="243406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2834" name="Google Shape;2834;p97"/>
          <p:cNvSpPr/>
          <p:nvPr/>
        </p:nvSpPr>
        <p:spPr>
          <a:xfrm rot="5400000">
            <a:off x="4245575" y="3429428"/>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2835" name="Google Shape;2835;p97"/>
          <p:cNvSpPr/>
          <p:nvPr/>
        </p:nvSpPr>
        <p:spPr>
          <a:xfrm rot="5400000">
            <a:off x="4245575" y="1421703"/>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dirty="0">
              <a:solidFill>
                <a:schemeClr val="lt1"/>
              </a:solidFill>
              <a:latin typeface="Montserrat"/>
              <a:ea typeface="Montserrat"/>
              <a:cs typeface="Montserrat"/>
              <a:sym typeface="Montserrat"/>
            </a:endParaRPr>
          </a:p>
        </p:txBody>
      </p:sp>
      <p:grpSp>
        <p:nvGrpSpPr>
          <p:cNvPr id="2859" name="Google Shape;2859;p97"/>
          <p:cNvGrpSpPr/>
          <p:nvPr/>
        </p:nvGrpSpPr>
        <p:grpSpPr>
          <a:xfrm>
            <a:off x="4326496" y="2471915"/>
            <a:ext cx="503568" cy="572696"/>
            <a:chOff x="4813643" y="2734448"/>
            <a:chExt cx="327780" cy="372776"/>
          </a:xfrm>
        </p:grpSpPr>
        <p:sp>
          <p:nvSpPr>
            <p:cNvPr id="2860" name="Google Shape;2860;p97"/>
            <p:cNvSpPr/>
            <p:nvPr/>
          </p:nvSpPr>
          <p:spPr>
            <a:xfrm>
              <a:off x="4988478" y="2889765"/>
              <a:ext cx="65324" cy="111587"/>
            </a:xfrm>
            <a:custGeom>
              <a:avLst/>
              <a:gdLst/>
              <a:ahLst/>
              <a:cxnLst/>
              <a:rect l="l" t="t" r="r" b="b"/>
              <a:pathLst>
                <a:path w="2423" h="4139" extrusionOk="0">
                  <a:moveTo>
                    <a:pt x="2422" y="1"/>
                  </a:moveTo>
                  <a:lnTo>
                    <a:pt x="1" y="1385"/>
                  </a:lnTo>
                  <a:lnTo>
                    <a:pt x="1" y="4139"/>
                  </a:lnTo>
                  <a:lnTo>
                    <a:pt x="2422" y="2739"/>
                  </a:lnTo>
                  <a:lnTo>
                    <a:pt x="2422"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7"/>
            <p:cNvSpPr/>
            <p:nvPr/>
          </p:nvSpPr>
          <p:spPr>
            <a:xfrm>
              <a:off x="4912613" y="2834227"/>
              <a:ext cx="129839" cy="73843"/>
            </a:xfrm>
            <a:custGeom>
              <a:avLst/>
              <a:gdLst/>
              <a:ahLst/>
              <a:cxnLst/>
              <a:rect l="l" t="t" r="r" b="b"/>
              <a:pathLst>
                <a:path w="4816" h="2739" extrusionOk="0">
                  <a:moveTo>
                    <a:pt x="2408" y="0"/>
                  </a:moveTo>
                  <a:lnTo>
                    <a:pt x="1" y="1369"/>
                  </a:lnTo>
                  <a:lnTo>
                    <a:pt x="2408" y="2739"/>
                  </a:lnTo>
                  <a:lnTo>
                    <a:pt x="4815" y="1369"/>
                  </a:lnTo>
                  <a:lnTo>
                    <a:pt x="2408"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7"/>
            <p:cNvSpPr/>
            <p:nvPr/>
          </p:nvSpPr>
          <p:spPr>
            <a:xfrm>
              <a:off x="5075667" y="2839888"/>
              <a:ext cx="65755" cy="161868"/>
            </a:xfrm>
            <a:custGeom>
              <a:avLst/>
              <a:gdLst/>
              <a:ahLst/>
              <a:cxnLst/>
              <a:rect l="l" t="t" r="r" b="b"/>
              <a:pathLst>
                <a:path w="2439" h="6004" extrusionOk="0">
                  <a:moveTo>
                    <a:pt x="2438" y="1"/>
                  </a:moveTo>
                  <a:lnTo>
                    <a:pt x="1" y="1385"/>
                  </a:lnTo>
                  <a:lnTo>
                    <a:pt x="1" y="4619"/>
                  </a:lnTo>
                  <a:lnTo>
                    <a:pt x="2438" y="6003"/>
                  </a:lnTo>
                  <a:lnTo>
                    <a:pt x="2438"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7"/>
            <p:cNvSpPr/>
            <p:nvPr/>
          </p:nvSpPr>
          <p:spPr>
            <a:xfrm>
              <a:off x="4813643" y="2839888"/>
              <a:ext cx="65728" cy="161868"/>
            </a:xfrm>
            <a:custGeom>
              <a:avLst/>
              <a:gdLst/>
              <a:ahLst/>
              <a:cxnLst/>
              <a:rect l="l" t="t" r="r" b="b"/>
              <a:pathLst>
                <a:path w="2438" h="6004" extrusionOk="0">
                  <a:moveTo>
                    <a:pt x="1" y="1"/>
                  </a:moveTo>
                  <a:lnTo>
                    <a:pt x="1" y="6003"/>
                  </a:lnTo>
                  <a:lnTo>
                    <a:pt x="2438" y="4619"/>
                  </a:lnTo>
                  <a:lnTo>
                    <a:pt x="2438" y="1385"/>
                  </a:lnTo>
                  <a:lnTo>
                    <a:pt x="1"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7"/>
            <p:cNvSpPr/>
            <p:nvPr/>
          </p:nvSpPr>
          <p:spPr>
            <a:xfrm>
              <a:off x="4900858" y="2889765"/>
              <a:ext cx="65755" cy="111587"/>
            </a:xfrm>
            <a:custGeom>
              <a:avLst/>
              <a:gdLst/>
              <a:ahLst/>
              <a:cxnLst/>
              <a:rect l="l" t="t" r="r" b="b"/>
              <a:pathLst>
                <a:path w="2439" h="4139" extrusionOk="0">
                  <a:moveTo>
                    <a:pt x="1" y="1"/>
                  </a:moveTo>
                  <a:lnTo>
                    <a:pt x="1" y="2739"/>
                  </a:lnTo>
                  <a:lnTo>
                    <a:pt x="2438" y="4139"/>
                  </a:lnTo>
                  <a:lnTo>
                    <a:pt x="2438" y="1385"/>
                  </a:lnTo>
                  <a:lnTo>
                    <a:pt x="1"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7"/>
            <p:cNvSpPr/>
            <p:nvPr/>
          </p:nvSpPr>
          <p:spPr>
            <a:xfrm>
              <a:off x="4824616" y="2983073"/>
              <a:ext cx="141998" cy="124151"/>
            </a:xfrm>
            <a:custGeom>
              <a:avLst/>
              <a:gdLst/>
              <a:ahLst/>
              <a:cxnLst/>
              <a:rect l="l" t="t" r="r" b="b"/>
              <a:pathLst>
                <a:path w="5267" h="4605" extrusionOk="0">
                  <a:moveTo>
                    <a:pt x="2452" y="0"/>
                  </a:moveTo>
                  <a:lnTo>
                    <a:pt x="0" y="1400"/>
                  </a:lnTo>
                  <a:lnTo>
                    <a:pt x="5266" y="4604"/>
                  </a:lnTo>
                  <a:lnTo>
                    <a:pt x="5266" y="1611"/>
                  </a:lnTo>
                  <a:lnTo>
                    <a:pt x="2452"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7"/>
            <p:cNvSpPr/>
            <p:nvPr/>
          </p:nvSpPr>
          <p:spPr>
            <a:xfrm>
              <a:off x="4988478" y="2983073"/>
              <a:ext cx="141998" cy="124151"/>
            </a:xfrm>
            <a:custGeom>
              <a:avLst/>
              <a:gdLst/>
              <a:ahLst/>
              <a:cxnLst/>
              <a:rect l="l" t="t" r="r" b="b"/>
              <a:pathLst>
                <a:path w="5267" h="4605" extrusionOk="0">
                  <a:moveTo>
                    <a:pt x="2814" y="0"/>
                  </a:moveTo>
                  <a:lnTo>
                    <a:pt x="1" y="1611"/>
                  </a:lnTo>
                  <a:lnTo>
                    <a:pt x="1" y="4604"/>
                  </a:lnTo>
                  <a:lnTo>
                    <a:pt x="5267" y="1400"/>
                  </a:lnTo>
                  <a:lnTo>
                    <a:pt x="2814"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7"/>
            <p:cNvSpPr/>
            <p:nvPr/>
          </p:nvSpPr>
          <p:spPr>
            <a:xfrm>
              <a:off x="4988478" y="2734448"/>
              <a:ext cx="141998" cy="124151"/>
            </a:xfrm>
            <a:custGeom>
              <a:avLst/>
              <a:gdLst/>
              <a:ahLst/>
              <a:cxnLst/>
              <a:rect l="l" t="t" r="r" b="b"/>
              <a:pathLst>
                <a:path w="5267" h="4605" extrusionOk="0">
                  <a:moveTo>
                    <a:pt x="1" y="0"/>
                  </a:moveTo>
                  <a:lnTo>
                    <a:pt x="1" y="2994"/>
                  </a:lnTo>
                  <a:lnTo>
                    <a:pt x="2814" y="4604"/>
                  </a:lnTo>
                  <a:lnTo>
                    <a:pt x="5267" y="3204"/>
                  </a:lnTo>
                  <a:lnTo>
                    <a:pt x="1"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7"/>
            <p:cNvSpPr/>
            <p:nvPr/>
          </p:nvSpPr>
          <p:spPr>
            <a:xfrm>
              <a:off x="4824616" y="2734448"/>
              <a:ext cx="141998" cy="124151"/>
            </a:xfrm>
            <a:custGeom>
              <a:avLst/>
              <a:gdLst/>
              <a:ahLst/>
              <a:cxnLst/>
              <a:rect l="l" t="t" r="r" b="b"/>
              <a:pathLst>
                <a:path w="5267" h="4605" extrusionOk="0">
                  <a:moveTo>
                    <a:pt x="5266" y="0"/>
                  </a:moveTo>
                  <a:lnTo>
                    <a:pt x="0" y="3204"/>
                  </a:lnTo>
                  <a:lnTo>
                    <a:pt x="2452" y="4604"/>
                  </a:lnTo>
                  <a:lnTo>
                    <a:pt x="5266" y="2994"/>
                  </a:lnTo>
                  <a:lnTo>
                    <a:pt x="5266"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Graphique 11">
            <a:extLst>
              <a:ext uri="{FF2B5EF4-FFF2-40B4-BE49-F238E27FC236}">
                <a16:creationId xmlns:a16="http://schemas.microsoft.com/office/drawing/2014/main" id="{23D3A4EB-CD50-4B08-A003-C59E603AA6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2386" y="1557744"/>
            <a:ext cx="457200" cy="457200"/>
          </a:xfrm>
          <a:prstGeom prst="rect">
            <a:avLst/>
          </a:prstGeom>
        </p:spPr>
      </p:pic>
      <p:pic>
        <p:nvPicPr>
          <p:cNvPr id="14" name="Graphique 13">
            <a:extLst>
              <a:ext uri="{FF2B5EF4-FFF2-40B4-BE49-F238E27FC236}">
                <a16:creationId xmlns:a16="http://schemas.microsoft.com/office/drawing/2014/main" id="{903DB1DF-9477-4281-A0B1-F94F55DB80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4132" y="3220882"/>
            <a:ext cx="457200" cy="457200"/>
          </a:xfrm>
          <a:prstGeom prst="rect">
            <a:avLst/>
          </a:prstGeom>
        </p:spPr>
      </p:pic>
      <p:pic>
        <p:nvPicPr>
          <p:cNvPr id="16" name="Graphique 15">
            <a:extLst>
              <a:ext uri="{FF2B5EF4-FFF2-40B4-BE49-F238E27FC236}">
                <a16:creationId xmlns:a16="http://schemas.microsoft.com/office/drawing/2014/main" id="{E1B644D2-5CE8-4997-B2F9-A6DEF2E696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34599" y="1854568"/>
            <a:ext cx="457200" cy="457200"/>
          </a:xfrm>
          <a:prstGeom prst="rect">
            <a:avLst/>
          </a:prstGeom>
        </p:spPr>
      </p:pic>
      <p:pic>
        <p:nvPicPr>
          <p:cNvPr id="18" name="Graphique 17">
            <a:extLst>
              <a:ext uri="{FF2B5EF4-FFF2-40B4-BE49-F238E27FC236}">
                <a16:creationId xmlns:a16="http://schemas.microsoft.com/office/drawing/2014/main" id="{DF4EC5BB-828B-45B9-B1A6-0C1BEBCB7B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45813" y="2538164"/>
            <a:ext cx="457200" cy="457200"/>
          </a:xfrm>
          <a:prstGeom prst="rect">
            <a:avLst/>
          </a:prstGeom>
        </p:spPr>
      </p:pic>
      <p:pic>
        <p:nvPicPr>
          <p:cNvPr id="20" name="Graphique 19">
            <a:extLst>
              <a:ext uri="{FF2B5EF4-FFF2-40B4-BE49-F238E27FC236}">
                <a16:creationId xmlns:a16="http://schemas.microsoft.com/office/drawing/2014/main" id="{2C845562-97A0-49F8-8892-2325B2ABAB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44616" y="3191604"/>
            <a:ext cx="476250" cy="476250"/>
          </a:xfrm>
          <a:prstGeom prst="rect">
            <a:avLst/>
          </a:prstGeom>
        </p:spPr>
      </p:pic>
      <p:pic>
        <p:nvPicPr>
          <p:cNvPr id="22" name="Graphique 21">
            <a:extLst>
              <a:ext uri="{FF2B5EF4-FFF2-40B4-BE49-F238E27FC236}">
                <a16:creationId xmlns:a16="http://schemas.microsoft.com/office/drawing/2014/main" id="{9611F7D8-FDAC-444A-AD77-8BD451565A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38912" y="3503048"/>
            <a:ext cx="457200" cy="457200"/>
          </a:xfrm>
          <a:prstGeom prst="rect">
            <a:avLst/>
          </a:prstGeom>
        </p:spPr>
      </p:pic>
      <p:pic>
        <p:nvPicPr>
          <p:cNvPr id="24" name="Graphique 23">
            <a:extLst>
              <a:ext uri="{FF2B5EF4-FFF2-40B4-BE49-F238E27FC236}">
                <a16:creationId xmlns:a16="http://schemas.microsoft.com/office/drawing/2014/main" id="{3316601D-10AF-4AA9-B0B6-B9D8F6E96C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19041" y="2616928"/>
            <a:ext cx="526503" cy="252669"/>
          </a:xfrm>
          <a:prstGeom prst="rect">
            <a:avLst/>
          </a:prstGeom>
        </p:spPr>
      </p:pic>
      <p:pic>
        <p:nvPicPr>
          <p:cNvPr id="26" name="Image 25">
            <a:extLst>
              <a:ext uri="{FF2B5EF4-FFF2-40B4-BE49-F238E27FC236}">
                <a16:creationId xmlns:a16="http://schemas.microsoft.com/office/drawing/2014/main" id="{6EF75CE9-450E-46D2-ACB4-72F6C1FC4503}"/>
              </a:ext>
            </a:extLst>
          </p:cNvPr>
          <p:cNvPicPr>
            <a:picLocks noChangeAspect="1"/>
          </p:cNvPicPr>
          <p:nvPr/>
        </p:nvPicPr>
        <p:blipFill>
          <a:blip r:embed="rId17"/>
          <a:stretch>
            <a:fillRect/>
          </a:stretch>
        </p:blipFill>
        <p:spPr>
          <a:xfrm>
            <a:off x="5193243" y="1847286"/>
            <a:ext cx="414813" cy="4177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3"/>
        <p:cNvGrpSpPr/>
        <p:nvPr/>
      </p:nvGrpSpPr>
      <p:grpSpPr>
        <a:xfrm>
          <a:off x="0" y="0"/>
          <a:ext cx="0" cy="0"/>
          <a:chOff x="0" y="0"/>
          <a:chExt cx="0" cy="0"/>
        </a:xfrm>
      </p:grpSpPr>
      <p:sp>
        <p:nvSpPr>
          <p:cNvPr id="3555" name="Google Shape;3555;p112"/>
          <p:cNvSpPr/>
          <p:nvPr/>
        </p:nvSpPr>
        <p:spPr>
          <a:xfrm>
            <a:off x="914735" y="1267066"/>
            <a:ext cx="20553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2"/>
          <p:cNvSpPr txBox="1"/>
          <p:nvPr/>
        </p:nvSpPr>
        <p:spPr>
          <a:xfrm>
            <a:off x="909600" y="2068119"/>
            <a:ext cx="2060435" cy="19571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1" dirty="0">
                <a:solidFill>
                  <a:schemeClr val="dk1"/>
                </a:solidFill>
                <a:latin typeface="Montserrat"/>
                <a:ea typeface="Montserrat"/>
                <a:cs typeface="Montserrat"/>
                <a:sym typeface="Montserrat"/>
              </a:rPr>
              <a:t>HTML</a:t>
            </a:r>
          </a:p>
          <a:p>
            <a:pPr marL="0" lvl="0" indent="0" algn="ctr" rtl="0">
              <a:spcBef>
                <a:spcPts val="0"/>
              </a:spcBef>
              <a:spcAft>
                <a:spcPts val="0"/>
              </a:spcAft>
              <a:buNone/>
            </a:pPr>
            <a:r>
              <a:rPr lang="fr-FR" sz="1100" b="1" dirty="0">
                <a:solidFill>
                  <a:schemeClr val="dk1"/>
                </a:solidFill>
                <a:latin typeface="Montserrat"/>
                <a:ea typeface="Montserrat"/>
                <a:cs typeface="Montserrat"/>
                <a:sym typeface="Montserrat"/>
              </a:rPr>
              <a:t> </a:t>
            </a:r>
            <a:r>
              <a:rPr lang="fr-FR" sz="1100" dirty="0">
                <a:solidFill>
                  <a:schemeClr val="dk1"/>
                </a:solidFill>
                <a:latin typeface="Montserrat"/>
                <a:ea typeface="Montserrat"/>
                <a:cs typeface="Montserrat"/>
                <a:sym typeface="Montserrat"/>
              </a:rPr>
              <a:t>Utilisé pour structurer le contenu de l'application web </a:t>
            </a:r>
            <a:r>
              <a:rPr lang="fr-FR" sz="1100" dirty="0">
                <a:solidFill>
                  <a:schemeClr val="dk1"/>
                </a:solidFill>
                <a:latin typeface="Montserrat"/>
              </a:rPr>
              <a:t>y compris les boutons, les icônes, les formulaires, et le sidebars.</a:t>
            </a:r>
            <a:endParaRPr lang="fr-FR" sz="1100" dirty="0">
              <a:solidFill>
                <a:schemeClr val="dk1"/>
              </a:solidFill>
              <a:latin typeface="Montserrat"/>
              <a:sym typeface="Montserrat"/>
            </a:endParaRPr>
          </a:p>
          <a:p>
            <a:pPr marL="0" lvl="0" indent="0" algn="ctr" rtl="0">
              <a:spcBef>
                <a:spcPts val="0"/>
              </a:spcBef>
              <a:spcAft>
                <a:spcPts val="0"/>
              </a:spcAft>
              <a:buNone/>
            </a:pPr>
            <a:endParaRPr b="1" dirty="0">
              <a:solidFill>
                <a:schemeClr val="dk1"/>
              </a:solidFill>
              <a:latin typeface="Montserrat"/>
              <a:ea typeface="Montserrat"/>
              <a:cs typeface="Montserrat"/>
              <a:sym typeface="Montserrat"/>
            </a:endParaRPr>
          </a:p>
        </p:txBody>
      </p:sp>
      <p:sp>
        <p:nvSpPr>
          <p:cNvPr id="138" name="Google Shape;2835;p97">
            <a:extLst>
              <a:ext uri="{FF2B5EF4-FFF2-40B4-BE49-F238E27FC236}">
                <a16:creationId xmlns:a16="http://schemas.microsoft.com/office/drawing/2014/main" id="{CAB85965-2C2C-4326-9DE5-9BC9B057DC74}"/>
              </a:ext>
            </a:extLst>
          </p:cNvPr>
          <p:cNvSpPr/>
          <p:nvPr/>
        </p:nvSpPr>
        <p:spPr>
          <a:xfrm rot="5400000">
            <a:off x="1599723" y="135563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a:spcBef>
                <a:spcPts val="0"/>
              </a:spcBef>
              <a:spcAft>
                <a:spcPts val="0"/>
              </a:spcAft>
              <a:buNone/>
            </a:pPr>
            <a:endParaRPr sz="1100" b="1" dirty="0">
              <a:solidFill>
                <a:schemeClr val="lt1"/>
              </a:solidFill>
              <a:latin typeface="Montserrat"/>
              <a:ea typeface="Montserrat"/>
              <a:cs typeface="Montserrat"/>
              <a:sym typeface="Montserrat"/>
            </a:endParaRPr>
          </a:p>
        </p:txBody>
      </p:sp>
      <p:pic>
        <p:nvPicPr>
          <p:cNvPr id="139" name="Graphique 138">
            <a:extLst>
              <a:ext uri="{FF2B5EF4-FFF2-40B4-BE49-F238E27FC236}">
                <a16:creationId xmlns:a16="http://schemas.microsoft.com/office/drawing/2014/main" id="{AC9714F2-EB39-4EC0-A078-8A515000B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3823" y="1484200"/>
            <a:ext cx="457200" cy="457200"/>
          </a:xfrm>
          <a:prstGeom prst="rect">
            <a:avLst/>
          </a:prstGeom>
        </p:spPr>
      </p:pic>
      <p:sp>
        <p:nvSpPr>
          <p:cNvPr id="141" name="Google Shape;3555;p112">
            <a:extLst>
              <a:ext uri="{FF2B5EF4-FFF2-40B4-BE49-F238E27FC236}">
                <a16:creationId xmlns:a16="http://schemas.microsoft.com/office/drawing/2014/main" id="{6A99C4D4-1C54-48F2-812E-7E7DB0A9FEB1}"/>
              </a:ext>
            </a:extLst>
          </p:cNvPr>
          <p:cNvSpPr/>
          <p:nvPr/>
        </p:nvSpPr>
        <p:spPr>
          <a:xfrm>
            <a:off x="3535379" y="1265796"/>
            <a:ext cx="20553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05;p112">
            <a:extLst>
              <a:ext uri="{FF2B5EF4-FFF2-40B4-BE49-F238E27FC236}">
                <a16:creationId xmlns:a16="http://schemas.microsoft.com/office/drawing/2014/main" id="{97ED4D8F-B31D-4166-8490-AB379605A8DE}"/>
              </a:ext>
            </a:extLst>
          </p:cNvPr>
          <p:cNvSpPr txBox="1"/>
          <p:nvPr/>
        </p:nvSpPr>
        <p:spPr>
          <a:xfrm>
            <a:off x="3537638" y="2062851"/>
            <a:ext cx="2060435" cy="19571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1" dirty="0">
                <a:solidFill>
                  <a:schemeClr val="dk1"/>
                </a:solidFill>
                <a:latin typeface="Montserrat"/>
                <a:ea typeface="Montserrat"/>
                <a:cs typeface="Montserrat"/>
                <a:sym typeface="Montserrat"/>
              </a:rPr>
              <a:t>CSS</a:t>
            </a:r>
          </a:p>
          <a:p>
            <a:pPr marL="0" lvl="0" indent="0" algn="ctr" rtl="0">
              <a:spcBef>
                <a:spcPts val="0"/>
              </a:spcBef>
              <a:spcAft>
                <a:spcPts val="0"/>
              </a:spcAft>
              <a:buNone/>
            </a:pPr>
            <a:r>
              <a:rPr lang="fr-FR" sz="1100" dirty="0">
                <a:solidFill>
                  <a:schemeClr val="dk1"/>
                </a:solidFill>
                <a:latin typeface="Montserrat"/>
                <a:sym typeface="Montserrat"/>
              </a:rPr>
              <a:t>Utilisé pour styliser les éléments de HTML et pour rendre la page responsive en utilisant les media </a:t>
            </a:r>
            <a:r>
              <a:rPr lang="fr-FR" sz="1100" dirty="0" err="1">
                <a:solidFill>
                  <a:schemeClr val="dk1"/>
                </a:solidFill>
                <a:latin typeface="Montserrat"/>
                <a:sym typeface="Montserrat"/>
              </a:rPr>
              <a:t>queries</a:t>
            </a:r>
            <a:r>
              <a:rPr lang="fr-FR" sz="1100" dirty="0">
                <a:solidFill>
                  <a:schemeClr val="dk1"/>
                </a:solidFill>
                <a:latin typeface="Montserrat"/>
                <a:sym typeface="Montserrat"/>
              </a:rPr>
              <a:t>.</a:t>
            </a:r>
          </a:p>
        </p:txBody>
      </p:sp>
      <p:sp>
        <p:nvSpPr>
          <p:cNvPr id="148" name="Google Shape;2835;p97">
            <a:extLst>
              <a:ext uri="{FF2B5EF4-FFF2-40B4-BE49-F238E27FC236}">
                <a16:creationId xmlns:a16="http://schemas.microsoft.com/office/drawing/2014/main" id="{85F0095C-AE53-4B3A-B5E1-52293E379D40}"/>
              </a:ext>
            </a:extLst>
          </p:cNvPr>
          <p:cNvSpPr/>
          <p:nvPr/>
        </p:nvSpPr>
        <p:spPr>
          <a:xfrm rot="5400000">
            <a:off x="4239300" y="137525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a:spcBef>
                <a:spcPts val="0"/>
              </a:spcBef>
              <a:spcAft>
                <a:spcPts val="0"/>
              </a:spcAft>
              <a:buNone/>
            </a:pPr>
            <a:endParaRPr sz="1100" b="1" dirty="0">
              <a:solidFill>
                <a:schemeClr val="lt1"/>
              </a:solidFill>
              <a:latin typeface="Montserrat"/>
              <a:ea typeface="Montserrat"/>
              <a:cs typeface="Montserrat"/>
              <a:sym typeface="Montserrat"/>
            </a:endParaRPr>
          </a:p>
        </p:txBody>
      </p:sp>
      <p:pic>
        <p:nvPicPr>
          <p:cNvPr id="150" name="Graphique 149">
            <a:extLst>
              <a:ext uri="{FF2B5EF4-FFF2-40B4-BE49-F238E27FC236}">
                <a16:creationId xmlns:a16="http://schemas.microsoft.com/office/drawing/2014/main" id="{5A10B077-8031-4B82-A43C-19F05F6646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3400" y="1479354"/>
            <a:ext cx="457200" cy="457200"/>
          </a:xfrm>
          <a:prstGeom prst="rect">
            <a:avLst/>
          </a:prstGeom>
        </p:spPr>
      </p:pic>
      <p:sp>
        <p:nvSpPr>
          <p:cNvPr id="158" name="Google Shape;3605;p112">
            <a:extLst>
              <a:ext uri="{FF2B5EF4-FFF2-40B4-BE49-F238E27FC236}">
                <a16:creationId xmlns:a16="http://schemas.microsoft.com/office/drawing/2014/main" id="{B29BF746-DB66-4940-BCA1-7D1F1ADEA600}"/>
              </a:ext>
            </a:extLst>
          </p:cNvPr>
          <p:cNvSpPr txBox="1"/>
          <p:nvPr/>
        </p:nvSpPr>
        <p:spPr>
          <a:xfrm>
            <a:off x="6176224" y="2299808"/>
            <a:ext cx="2447946" cy="20310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fr-FR" sz="1200" dirty="0">
              <a:solidFill>
                <a:schemeClr val="dk1"/>
              </a:solidFill>
              <a:latin typeface="Montserrat"/>
              <a:sym typeface="Montserrat"/>
            </a:endParaRPr>
          </a:p>
        </p:txBody>
      </p:sp>
      <p:sp>
        <p:nvSpPr>
          <p:cNvPr id="164" name="Google Shape;3555;p112">
            <a:extLst>
              <a:ext uri="{FF2B5EF4-FFF2-40B4-BE49-F238E27FC236}">
                <a16:creationId xmlns:a16="http://schemas.microsoft.com/office/drawing/2014/main" id="{D420C659-E3C2-4C1A-BF8E-0363DEBF8EC2}"/>
              </a:ext>
            </a:extLst>
          </p:cNvPr>
          <p:cNvSpPr/>
          <p:nvPr/>
        </p:nvSpPr>
        <p:spPr>
          <a:xfrm>
            <a:off x="6163417" y="1267066"/>
            <a:ext cx="20553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05;p112">
            <a:extLst>
              <a:ext uri="{FF2B5EF4-FFF2-40B4-BE49-F238E27FC236}">
                <a16:creationId xmlns:a16="http://schemas.microsoft.com/office/drawing/2014/main" id="{CC1B77F0-969C-4AE1-A20D-CFF09AFFD77B}"/>
              </a:ext>
            </a:extLst>
          </p:cNvPr>
          <p:cNvSpPr txBox="1"/>
          <p:nvPr/>
        </p:nvSpPr>
        <p:spPr>
          <a:xfrm>
            <a:off x="6158282" y="2068119"/>
            <a:ext cx="2060435" cy="19571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1" dirty="0">
                <a:solidFill>
                  <a:schemeClr val="dk1"/>
                </a:solidFill>
                <a:latin typeface="Montserrat"/>
                <a:sym typeface="Montserrat"/>
              </a:rPr>
              <a:t>JavaScript</a:t>
            </a:r>
          </a:p>
          <a:p>
            <a:pPr marL="0" lvl="0" indent="0" algn="ctr" rtl="0">
              <a:spcBef>
                <a:spcPts val="0"/>
              </a:spcBef>
              <a:spcAft>
                <a:spcPts val="0"/>
              </a:spcAft>
              <a:buNone/>
            </a:pPr>
            <a:r>
              <a:rPr lang="fr-FR" sz="1100" dirty="0">
                <a:solidFill>
                  <a:schemeClr val="dk1"/>
                </a:solidFill>
                <a:latin typeface="Montserrat"/>
                <a:sym typeface="Montserrat"/>
              </a:rPr>
              <a:t>Utilisé pour ajouter de l'interactivité à l'application web, y compris la mise à jour en temps réel de l'heure et de la date, la gestion de l'effondrement de la barre latérale, et la manipulation des tâches via AJAX pour améliorer l'expérience utilisateur.</a:t>
            </a:r>
          </a:p>
          <a:p>
            <a:pPr marL="0" lvl="0" indent="0" algn="l" rtl="0">
              <a:spcBef>
                <a:spcPts val="0"/>
              </a:spcBef>
              <a:spcAft>
                <a:spcPts val="0"/>
              </a:spcAft>
              <a:buNone/>
            </a:pPr>
            <a:endParaRPr lang="fr-FR" sz="1100" dirty="0"/>
          </a:p>
          <a:p>
            <a:pPr marL="0" lvl="0" indent="0" algn="ctr" rtl="0">
              <a:spcBef>
                <a:spcPts val="0"/>
              </a:spcBef>
              <a:spcAft>
                <a:spcPts val="0"/>
              </a:spcAft>
              <a:buNone/>
            </a:pPr>
            <a:endParaRPr b="1" dirty="0">
              <a:solidFill>
                <a:schemeClr val="dk1"/>
              </a:solidFill>
              <a:latin typeface="Montserrat"/>
              <a:ea typeface="Montserrat"/>
              <a:cs typeface="Montserrat"/>
              <a:sym typeface="Montserrat"/>
            </a:endParaRPr>
          </a:p>
        </p:txBody>
      </p:sp>
      <p:sp>
        <p:nvSpPr>
          <p:cNvPr id="166" name="Google Shape;2835;p97">
            <a:extLst>
              <a:ext uri="{FF2B5EF4-FFF2-40B4-BE49-F238E27FC236}">
                <a16:creationId xmlns:a16="http://schemas.microsoft.com/office/drawing/2014/main" id="{E6ECD7CC-5260-431B-81E4-6CAC51CF8469}"/>
              </a:ext>
            </a:extLst>
          </p:cNvPr>
          <p:cNvSpPr/>
          <p:nvPr/>
        </p:nvSpPr>
        <p:spPr>
          <a:xfrm rot="5400000">
            <a:off x="6848405" y="135563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a:spcBef>
                <a:spcPts val="0"/>
              </a:spcBef>
              <a:spcAft>
                <a:spcPts val="0"/>
              </a:spcAft>
              <a:buNone/>
            </a:pPr>
            <a:endParaRPr sz="1100" b="1" dirty="0">
              <a:solidFill>
                <a:schemeClr val="lt1"/>
              </a:solidFill>
              <a:latin typeface="Montserrat"/>
              <a:ea typeface="Montserrat"/>
              <a:cs typeface="Montserrat"/>
              <a:sym typeface="Montserrat"/>
            </a:endParaRPr>
          </a:p>
        </p:txBody>
      </p:sp>
      <p:pic>
        <p:nvPicPr>
          <p:cNvPr id="161" name="Graphique 160">
            <a:extLst>
              <a:ext uri="{FF2B5EF4-FFF2-40B4-BE49-F238E27FC236}">
                <a16:creationId xmlns:a16="http://schemas.microsoft.com/office/drawing/2014/main" id="{3B01E07A-0B65-47D8-8C32-7CAB4FE35B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52505" y="1459733"/>
            <a:ext cx="457200" cy="457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3"/>
        <p:cNvGrpSpPr/>
        <p:nvPr/>
      </p:nvGrpSpPr>
      <p:grpSpPr>
        <a:xfrm>
          <a:off x="0" y="0"/>
          <a:ext cx="0" cy="0"/>
          <a:chOff x="0" y="0"/>
          <a:chExt cx="0" cy="0"/>
        </a:xfrm>
      </p:grpSpPr>
      <p:sp>
        <p:nvSpPr>
          <p:cNvPr id="3555" name="Google Shape;3555;p112"/>
          <p:cNvSpPr/>
          <p:nvPr/>
        </p:nvSpPr>
        <p:spPr>
          <a:xfrm>
            <a:off x="914735" y="1267066"/>
            <a:ext cx="20553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2"/>
          <p:cNvSpPr txBox="1"/>
          <p:nvPr/>
        </p:nvSpPr>
        <p:spPr>
          <a:xfrm>
            <a:off x="909600" y="2068119"/>
            <a:ext cx="2060435" cy="19571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1" dirty="0">
                <a:solidFill>
                  <a:schemeClr val="dk1"/>
                </a:solidFill>
                <a:latin typeface="Montserrat"/>
                <a:ea typeface="Montserrat"/>
                <a:cs typeface="Montserrat"/>
                <a:sym typeface="Montserrat"/>
              </a:rPr>
              <a:t>Bootstrap</a:t>
            </a:r>
          </a:p>
          <a:p>
            <a:pPr marL="0" lvl="0" indent="0" algn="ctr" rtl="0">
              <a:spcBef>
                <a:spcPts val="0"/>
              </a:spcBef>
              <a:spcAft>
                <a:spcPts val="0"/>
              </a:spcAft>
              <a:buNone/>
            </a:pPr>
            <a:r>
              <a:rPr lang="fr-FR" sz="1100" dirty="0">
                <a:solidFill>
                  <a:schemeClr val="dk1"/>
                </a:solidFill>
                <a:latin typeface="Montserrat"/>
                <a:sym typeface="Montserrat"/>
              </a:rPr>
              <a:t>Utilisé pour concevoir le formulaire de connexion et d'inscription responsive.</a:t>
            </a:r>
          </a:p>
          <a:p>
            <a:pPr marL="0" lvl="0" indent="0" algn="ctr" rtl="0">
              <a:spcBef>
                <a:spcPts val="0"/>
              </a:spcBef>
              <a:spcAft>
                <a:spcPts val="0"/>
              </a:spcAft>
              <a:buNone/>
            </a:pPr>
            <a:endParaRPr lang="fr-FR" sz="1100" dirty="0">
              <a:solidFill>
                <a:schemeClr val="dk1"/>
              </a:solidFill>
              <a:latin typeface="Montserrat"/>
              <a:sym typeface="Montserrat"/>
            </a:endParaRPr>
          </a:p>
        </p:txBody>
      </p:sp>
      <p:sp>
        <p:nvSpPr>
          <p:cNvPr id="138" name="Google Shape;2835;p97">
            <a:extLst>
              <a:ext uri="{FF2B5EF4-FFF2-40B4-BE49-F238E27FC236}">
                <a16:creationId xmlns:a16="http://schemas.microsoft.com/office/drawing/2014/main" id="{CAB85965-2C2C-4326-9DE5-9BC9B057DC74}"/>
              </a:ext>
            </a:extLst>
          </p:cNvPr>
          <p:cNvSpPr/>
          <p:nvPr/>
        </p:nvSpPr>
        <p:spPr>
          <a:xfrm rot="5400000">
            <a:off x="1599723" y="135563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a:spcBef>
                <a:spcPts val="0"/>
              </a:spcBef>
              <a:spcAft>
                <a:spcPts val="0"/>
              </a:spcAft>
              <a:buNone/>
            </a:pPr>
            <a:endParaRPr sz="1100" b="1" dirty="0">
              <a:solidFill>
                <a:schemeClr val="lt1"/>
              </a:solidFill>
              <a:latin typeface="Montserrat"/>
              <a:ea typeface="Montserrat"/>
              <a:cs typeface="Montserrat"/>
              <a:sym typeface="Montserrat"/>
            </a:endParaRPr>
          </a:p>
        </p:txBody>
      </p:sp>
      <p:sp>
        <p:nvSpPr>
          <p:cNvPr id="141" name="Google Shape;3555;p112">
            <a:extLst>
              <a:ext uri="{FF2B5EF4-FFF2-40B4-BE49-F238E27FC236}">
                <a16:creationId xmlns:a16="http://schemas.microsoft.com/office/drawing/2014/main" id="{6A99C4D4-1C54-48F2-812E-7E7DB0A9FEB1}"/>
              </a:ext>
            </a:extLst>
          </p:cNvPr>
          <p:cNvSpPr/>
          <p:nvPr/>
        </p:nvSpPr>
        <p:spPr>
          <a:xfrm>
            <a:off x="3535379" y="1265796"/>
            <a:ext cx="20553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05;p112">
            <a:extLst>
              <a:ext uri="{FF2B5EF4-FFF2-40B4-BE49-F238E27FC236}">
                <a16:creationId xmlns:a16="http://schemas.microsoft.com/office/drawing/2014/main" id="{97ED4D8F-B31D-4166-8490-AB379605A8DE}"/>
              </a:ext>
            </a:extLst>
          </p:cNvPr>
          <p:cNvSpPr txBox="1"/>
          <p:nvPr/>
        </p:nvSpPr>
        <p:spPr>
          <a:xfrm>
            <a:off x="3531374" y="2019945"/>
            <a:ext cx="2060435" cy="23154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400" b="1" dirty="0">
                <a:solidFill>
                  <a:schemeClr val="dk1"/>
                </a:solidFill>
                <a:latin typeface="Montserrat"/>
                <a:ea typeface="Montserrat"/>
                <a:cs typeface="Montserrat"/>
                <a:sym typeface="Montserrat"/>
              </a:rPr>
              <a:t>AJAX </a:t>
            </a:r>
          </a:p>
          <a:p>
            <a:pPr marL="0" lvl="0" indent="0" algn="ctr" rtl="0">
              <a:spcBef>
                <a:spcPts val="0"/>
              </a:spcBef>
              <a:spcAft>
                <a:spcPts val="0"/>
              </a:spcAft>
              <a:buNone/>
            </a:pPr>
            <a:r>
              <a:rPr lang="fr-FR" sz="1400" b="1" dirty="0">
                <a:solidFill>
                  <a:schemeClr val="dk1"/>
                </a:solidFill>
                <a:latin typeface="Montserrat"/>
                <a:ea typeface="Montserrat"/>
                <a:cs typeface="Montserrat"/>
                <a:sym typeface="Montserrat"/>
              </a:rPr>
              <a:t>(</a:t>
            </a:r>
            <a:r>
              <a:rPr lang="fr-FR" sz="1400" b="1" dirty="0" err="1">
                <a:solidFill>
                  <a:schemeClr val="dk1"/>
                </a:solidFill>
                <a:latin typeface="Montserrat"/>
                <a:ea typeface="Montserrat"/>
                <a:cs typeface="Montserrat"/>
                <a:sym typeface="Montserrat"/>
              </a:rPr>
              <a:t>Asynchronous</a:t>
            </a:r>
            <a:r>
              <a:rPr lang="fr-FR" sz="1400" b="1" dirty="0">
                <a:solidFill>
                  <a:schemeClr val="dk1"/>
                </a:solidFill>
                <a:latin typeface="Montserrat"/>
                <a:ea typeface="Montserrat"/>
                <a:cs typeface="Montserrat"/>
                <a:sym typeface="Montserrat"/>
              </a:rPr>
              <a:t> JS and XML)</a:t>
            </a:r>
            <a:endParaRPr lang="fr-FR" b="1" dirty="0">
              <a:solidFill>
                <a:schemeClr val="dk1"/>
              </a:solidFill>
              <a:latin typeface="Montserrat"/>
              <a:ea typeface="Montserrat"/>
              <a:cs typeface="Montserrat"/>
              <a:sym typeface="Montserrat"/>
            </a:endParaRPr>
          </a:p>
          <a:p>
            <a:pPr marL="0" lvl="0" indent="0" algn="ctr" rtl="0">
              <a:spcBef>
                <a:spcPts val="0"/>
              </a:spcBef>
              <a:spcAft>
                <a:spcPts val="0"/>
              </a:spcAft>
              <a:buNone/>
            </a:pPr>
            <a:r>
              <a:rPr lang="fr-FR" sz="1100" dirty="0">
                <a:solidFill>
                  <a:schemeClr val="dk1"/>
                </a:solidFill>
                <a:latin typeface="Montserrat"/>
                <a:sym typeface="Montserrat"/>
              </a:rPr>
              <a:t>Utilisé pour effectuer des requêtes au serveur sans recharger la page, permettant une interaction utilisateur fluide et dynamique, notamment pour la mise à jour des tâches et le changement de leur état.</a:t>
            </a:r>
            <a:r>
              <a:rPr lang="fr-FR" sz="1100" dirty="0">
                <a:solidFill>
                  <a:schemeClr val="dk1"/>
                </a:solidFill>
                <a:latin typeface="Montserrat"/>
              </a:rPr>
              <a:t>.</a:t>
            </a:r>
            <a:endParaRPr lang="fr-FR" sz="1100" dirty="0">
              <a:solidFill>
                <a:schemeClr val="dk1"/>
              </a:solidFill>
              <a:latin typeface="Montserrat"/>
              <a:sym typeface="Montserrat"/>
            </a:endParaRPr>
          </a:p>
        </p:txBody>
      </p:sp>
      <p:sp>
        <p:nvSpPr>
          <p:cNvPr id="148" name="Google Shape;2835;p97">
            <a:extLst>
              <a:ext uri="{FF2B5EF4-FFF2-40B4-BE49-F238E27FC236}">
                <a16:creationId xmlns:a16="http://schemas.microsoft.com/office/drawing/2014/main" id="{85F0095C-AE53-4B3A-B5E1-52293E379D40}"/>
              </a:ext>
            </a:extLst>
          </p:cNvPr>
          <p:cNvSpPr/>
          <p:nvPr/>
        </p:nvSpPr>
        <p:spPr>
          <a:xfrm rot="5400000">
            <a:off x="4239300" y="137525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a:spcBef>
                <a:spcPts val="0"/>
              </a:spcBef>
              <a:spcAft>
                <a:spcPts val="0"/>
              </a:spcAft>
              <a:buNone/>
            </a:pPr>
            <a:endParaRPr sz="1100" b="1" dirty="0">
              <a:solidFill>
                <a:schemeClr val="lt1"/>
              </a:solidFill>
              <a:latin typeface="Montserrat"/>
              <a:ea typeface="Montserrat"/>
              <a:cs typeface="Montserrat"/>
              <a:sym typeface="Montserrat"/>
            </a:endParaRPr>
          </a:p>
        </p:txBody>
      </p:sp>
      <p:sp>
        <p:nvSpPr>
          <p:cNvPr id="158" name="Google Shape;3605;p112">
            <a:extLst>
              <a:ext uri="{FF2B5EF4-FFF2-40B4-BE49-F238E27FC236}">
                <a16:creationId xmlns:a16="http://schemas.microsoft.com/office/drawing/2014/main" id="{B29BF746-DB66-4940-BCA1-7D1F1ADEA600}"/>
              </a:ext>
            </a:extLst>
          </p:cNvPr>
          <p:cNvSpPr txBox="1"/>
          <p:nvPr/>
        </p:nvSpPr>
        <p:spPr>
          <a:xfrm>
            <a:off x="6176224" y="2174548"/>
            <a:ext cx="2447946" cy="20310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fr-FR" sz="1200" dirty="0">
              <a:solidFill>
                <a:schemeClr val="dk1"/>
              </a:solidFill>
              <a:latin typeface="Montserrat"/>
              <a:sym typeface="Montserrat"/>
            </a:endParaRPr>
          </a:p>
        </p:txBody>
      </p:sp>
      <p:sp>
        <p:nvSpPr>
          <p:cNvPr id="164" name="Google Shape;3555;p112">
            <a:extLst>
              <a:ext uri="{FF2B5EF4-FFF2-40B4-BE49-F238E27FC236}">
                <a16:creationId xmlns:a16="http://schemas.microsoft.com/office/drawing/2014/main" id="{D420C659-E3C2-4C1A-BF8E-0363DEBF8EC2}"/>
              </a:ext>
            </a:extLst>
          </p:cNvPr>
          <p:cNvSpPr/>
          <p:nvPr/>
        </p:nvSpPr>
        <p:spPr>
          <a:xfrm>
            <a:off x="6163417" y="1267066"/>
            <a:ext cx="20553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05;p112">
            <a:extLst>
              <a:ext uri="{FF2B5EF4-FFF2-40B4-BE49-F238E27FC236}">
                <a16:creationId xmlns:a16="http://schemas.microsoft.com/office/drawing/2014/main" id="{CC1B77F0-969C-4AE1-A20D-CFF09AFFD77B}"/>
              </a:ext>
            </a:extLst>
          </p:cNvPr>
          <p:cNvSpPr txBox="1"/>
          <p:nvPr/>
        </p:nvSpPr>
        <p:spPr>
          <a:xfrm>
            <a:off x="6158282" y="2068119"/>
            <a:ext cx="2060435" cy="231017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1" dirty="0">
                <a:solidFill>
                  <a:schemeClr val="dk1"/>
                </a:solidFill>
                <a:latin typeface="Montserrat"/>
                <a:sym typeface="Montserrat"/>
              </a:rPr>
              <a:t>PHP</a:t>
            </a:r>
          </a:p>
          <a:p>
            <a:pPr marL="0" lvl="0" indent="0" algn="l" rtl="0">
              <a:spcBef>
                <a:spcPts val="0"/>
              </a:spcBef>
              <a:spcAft>
                <a:spcPts val="0"/>
              </a:spcAft>
              <a:buNone/>
            </a:pPr>
            <a:r>
              <a:rPr lang="fr-FR" sz="1100" dirty="0">
                <a:solidFill>
                  <a:schemeClr val="dk1"/>
                </a:solidFill>
                <a:latin typeface="Montserrat"/>
              </a:rPr>
              <a:t> Utilisé pour interagir avec la bases de données afin de stocker et récupérer des informations d’utilisateurs et leurs taches sauvegardés</a:t>
            </a:r>
          </a:p>
          <a:p>
            <a:pPr marL="0" lvl="0" indent="0" algn="ctr" rtl="0">
              <a:spcBef>
                <a:spcPts val="0"/>
              </a:spcBef>
              <a:spcAft>
                <a:spcPts val="0"/>
              </a:spcAft>
              <a:buNone/>
            </a:pPr>
            <a:endParaRPr b="1" dirty="0">
              <a:solidFill>
                <a:schemeClr val="dk1"/>
              </a:solidFill>
              <a:latin typeface="Montserrat"/>
              <a:ea typeface="Montserrat"/>
              <a:cs typeface="Montserrat"/>
              <a:sym typeface="Montserrat"/>
            </a:endParaRPr>
          </a:p>
        </p:txBody>
      </p:sp>
      <p:sp>
        <p:nvSpPr>
          <p:cNvPr id="166" name="Google Shape;2835;p97">
            <a:extLst>
              <a:ext uri="{FF2B5EF4-FFF2-40B4-BE49-F238E27FC236}">
                <a16:creationId xmlns:a16="http://schemas.microsoft.com/office/drawing/2014/main" id="{E6ECD7CC-5260-431B-81E4-6CAC51CF8469}"/>
              </a:ext>
            </a:extLst>
          </p:cNvPr>
          <p:cNvSpPr/>
          <p:nvPr/>
        </p:nvSpPr>
        <p:spPr>
          <a:xfrm rot="5400000">
            <a:off x="6848405" y="135563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a:spcBef>
                <a:spcPts val="0"/>
              </a:spcBef>
              <a:spcAft>
                <a:spcPts val="0"/>
              </a:spcAft>
              <a:buNone/>
            </a:pPr>
            <a:endParaRPr sz="1100" b="1" dirty="0">
              <a:solidFill>
                <a:schemeClr val="lt1"/>
              </a:solidFill>
              <a:latin typeface="Montserrat"/>
              <a:ea typeface="Montserrat"/>
              <a:cs typeface="Montserrat"/>
              <a:sym typeface="Montserrat"/>
            </a:endParaRPr>
          </a:p>
        </p:txBody>
      </p:sp>
      <p:pic>
        <p:nvPicPr>
          <p:cNvPr id="16" name="Graphique 15">
            <a:extLst>
              <a:ext uri="{FF2B5EF4-FFF2-40B4-BE49-F238E27FC236}">
                <a16:creationId xmlns:a16="http://schemas.microsoft.com/office/drawing/2014/main" id="{4AD3802B-207B-4700-B7A1-8014A562BA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96429" y="1578268"/>
            <a:ext cx="526503" cy="252669"/>
          </a:xfrm>
          <a:prstGeom prst="rect">
            <a:avLst/>
          </a:prstGeom>
        </p:spPr>
      </p:pic>
      <p:pic>
        <p:nvPicPr>
          <p:cNvPr id="17" name="Graphique 16">
            <a:extLst>
              <a:ext uri="{FF2B5EF4-FFF2-40B4-BE49-F238E27FC236}">
                <a16:creationId xmlns:a16="http://schemas.microsoft.com/office/drawing/2014/main" id="{04F982BA-2EF6-46D8-844D-6C54151824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3823" y="1476002"/>
            <a:ext cx="457200" cy="457200"/>
          </a:xfrm>
          <a:prstGeom prst="rect">
            <a:avLst/>
          </a:prstGeom>
        </p:spPr>
      </p:pic>
      <p:pic>
        <p:nvPicPr>
          <p:cNvPr id="18" name="Graphique 17">
            <a:extLst>
              <a:ext uri="{FF2B5EF4-FFF2-40B4-BE49-F238E27FC236}">
                <a16:creationId xmlns:a16="http://schemas.microsoft.com/office/drawing/2014/main" id="{706CA95E-B751-422F-B91B-324E042AB8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2980" y="1450209"/>
            <a:ext cx="476250" cy="476250"/>
          </a:xfrm>
          <a:prstGeom prst="rect">
            <a:avLst/>
          </a:prstGeom>
        </p:spPr>
      </p:pic>
    </p:spTree>
    <p:extLst>
      <p:ext uri="{BB962C8B-B14F-4D97-AF65-F5344CB8AC3E}">
        <p14:creationId xmlns:p14="http://schemas.microsoft.com/office/powerpoint/2010/main" val="287132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sp>
        <p:nvSpPr>
          <p:cNvPr id="2778" name="Google Shape;2778;p96"/>
          <p:cNvSpPr/>
          <p:nvPr/>
        </p:nvSpPr>
        <p:spPr>
          <a:xfrm>
            <a:off x="563673" y="1904650"/>
            <a:ext cx="3588129"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6"/>
          <p:cNvSpPr/>
          <p:nvPr/>
        </p:nvSpPr>
        <p:spPr>
          <a:xfrm>
            <a:off x="4992199" y="1904650"/>
            <a:ext cx="3588129"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6"/>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Base de données</a:t>
            </a:r>
            <a:endParaRPr dirty="0"/>
          </a:p>
        </p:txBody>
      </p:sp>
      <p:cxnSp>
        <p:nvCxnSpPr>
          <p:cNvPr id="36" name="Google Shape;3475;p110">
            <a:extLst>
              <a:ext uri="{FF2B5EF4-FFF2-40B4-BE49-F238E27FC236}">
                <a16:creationId xmlns:a16="http://schemas.microsoft.com/office/drawing/2014/main" id="{E77DCF43-B72E-4E13-9AAC-0973B96A2EA0}"/>
              </a:ext>
            </a:extLst>
          </p:cNvPr>
          <p:cNvCxnSpPr>
            <a:cxnSpLocks/>
            <a:endCxn id="2778" idx="0"/>
          </p:cNvCxnSpPr>
          <p:nvPr/>
        </p:nvCxnSpPr>
        <p:spPr>
          <a:xfrm rot="10800000" flipV="1">
            <a:off x="2357739" y="1159300"/>
            <a:ext cx="2214267" cy="745350"/>
          </a:xfrm>
          <a:prstGeom prst="bentConnector2">
            <a:avLst/>
          </a:prstGeom>
          <a:noFill/>
          <a:ln w="9525" cap="flat" cmpd="sng">
            <a:solidFill>
              <a:schemeClr val="accent4"/>
            </a:solidFill>
            <a:prstDash val="solid"/>
            <a:round/>
            <a:headEnd type="none" w="med" len="med"/>
            <a:tailEnd type="none" w="med" len="med"/>
          </a:ln>
        </p:spPr>
      </p:cxnSp>
      <p:cxnSp>
        <p:nvCxnSpPr>
          <p:cNvPr id="38" name="Google Shape;3475;p110">
            <a:extLst>
              <a:ext uri="{FF2B5EF4-FFF2-40B4-BE49-F238E27FC236}">
                <a16:creationId xmlns:a16="http://schemas.microsoft.com/office/drawing/2014/main" id="{3FBD6826-A19C-4315-9D88-572510CBD412}"/>
              </a:ext>
            </a:extLst>
          </p:cNvPr>
          <p:cNvCxnSpPr>
            <a:cxnSpLocks/>
            <a:endCxn id="2785" idx="0"/>
          </p:cNvCxnSpPr>
          <p:nvPr/>
        </p:nvCxnSpPr>
        <p:spPr>
          <a:xfrm>
            <a:off x="4572000" y="1159300"/>
            <a:ext cx="2214264" cy="745350"/>
          </a:xfrm>
          <a:prstGeom prst="bentConnector2">
            <a:avLst/>
          </a:prstGeom>
          <a:noFill/>
          <a:ln w="9525" cap="flat" cmpd="sng">
            <a:solidFill>
              <a:schemeClr val="accent4"/>
            </a:solidFill>
            <a:prstDash val="solid"/>
            <a:round/>
            <a:headEnd type="none" w="med" len="med"/>
            <a:tailEnd type="none" w="med" len="med"/>
          </a:ln>
        </p:spPr>
      </p:cxnSp>
      <p:pic>
        <p:nvPicPr>
          <p:cNvPr id="54" name="Image 53">
            <a:extLst>
              <a:ext uri="{FF2B5EF4-FFF2-40B4-BE49-F238E27FC236}">
                <a16:creationId xmlns:a16="http://schemas.microsoft.com/office/drawing/2014/main" id="{A07E9CC9-2DAB-44C1-84ED-293E1FE7BEA3}"/>
              </a:ext>
            </a:extLst>
          </p:cNvPr>
          <p:cNvPicPr>
            <a:picLocks noChangeAspect="1"/>
          </p:cNvPicPr>
          <p:nvPr/>
        </p:nvPicPr>
        <p:blipFill rotWithShape="1">
          <a:blip r:embed="rId3"/>
          <a:srcRect l="4035" r="5822"/>
          <a:stretch/>
        </p:blipFill>
        <p:spPr>
          <a:xfrm>
            <a:off x="763799" y="2231670"/>
            <a:ext cx="3187874" cy="1488561"/>
          </a:xfrm>
          <a:prstGeom prst="rect">
            <a:avLst/>
          </a:prstGeom>
        </p:spPr>
      </p:pic>
      <p:sp>
        <p:nvSpPr>
          <p:cNvPr id="64" name="Google Shape;2810;p97">
            <a:extLst>
              <a:ext uri="{FF2B5EF4-FFF2-40B4-BE49-F238E27FC236}">
                <a16:creationId xmlns:a16="http://schemas.microsoft.com/office/drawing/2014/main" id="{246F37CB-AC1B-4BAB-AF1D-0080403E232A}"/>
              </a:ext>
            </a:extLst>
          </p:cNvPr>
          <p:cNvSpPr/>
          <p:nvPr/>
        </p:nvSpPr>
        <p:spPr>
          <a:xfrm>
            <a:off x="1381536" y="3984201"/>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5" name="Google Shape;2810;p97">
            <a:extLst>
              <a:ext uri="{FF2B5EF4-FFF2-40B4-BE49-F238E27FC236}">
                <a16:creationId xmlns:a16="http://schemas.microsoft.com/office/drawing/2014/main" id="{B76BBD6D-79FB-4DF7-B2CB-5B036EF7DA10}"/>
              </a:ext>
            </a:extLst>
          </p:cNvPr>
          <p:cNvSpPr/>
          <p:nvPr/>
        </p:nvSpPr>
        <p:spPr>
          <a:xfrm>
            <a:off x="5810066" y="3984201"/>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8" name="ZoneTexte 67">
            <a:extLst>
              <a:ext uri="{FF2B5EF4-FFF2-40B4-BE49-F238E27FC236}">
                <a16:creationId xmlns:a16="http://schemas.microsoft.com/office/drawing/2014/main" id="{0D417B11-C97E-4BB6-83A0-3215D576F5F8}"/>
              </a:ext>
            </a:extLst>
          </p:cNvPr>
          <p:cNvSpPr txBox="1"/>
          <p:nvPr/>
        </p:nvSpPr>
        <p:spPr>
          <a:xfrm>
            <a:off x="2025796" y="3999361"/>
            <a:ext cx="663879" cy="307777"/>
          </a:xfrm>
          <a:prstGeom prst="rect">
            <a:avLst/>
          </a:prstGeom>
          <a:noFill/>
        </p:spPr>
        <p:txBody>
          <a:bodyPr wrap="square">
            <a:spAutoFit/>
          </a:bodyPr>
          <a:lstStyle/>
          <a:p>
            <a:r>
              <a:rPr lang="fr-FR" b="1" dirty="0">
                <a:solidFill>
                  <a:schemeClr val="dk1"/>
                </a:solidFill>
                <a:latin typeface="Montserrat"/>
                <a:ea typeface="Montserrat"/>
                <a:cs typeface="Montserrat"/>
                <a:sym typeface="Montserrat"/>
              </a:rPr>
              <a:t>MCD</a:t>
            </a:r>
            <a:endParaRPr lang="en-US" dirty="0"/>
          </a:p>
        </p:txBody>
      </p:sp>
      <p:sp>
        <p:nvSpPr>
          <p:cNvPr id="69" name="ZoneTexte 68">
            <a:extLst>
              <a:ext uri="{FF2B5EF4-FFF2-40B4-BE49-F238E27FC236}">
                <a16:creationId xmlns:a16="http://schemas.microsoft.com/office/drawing/2014/main" id="{8667AB81-92E2-453F-A18C-F2E9832EEFBF}"/>
              </a:ext>
            </a:extLst>
          </p:cNvPr>
          <p:cNvSpPr txBox="1"/>
          <p:nvPr/>
        </p:nvSpPr>
        <p:spPr>
          <a:xfrm>
            <a:off x="6457169" y="3999362"/>
            <a:ext cx="663879" cy="307777"/>
          </a:xfrm>
          <a:prstGeom prst="rect">
            <a:avLst/>
          </a:prstGeom>
          <a:noFill/>
        </p:spPr>
        <p:txBody>
          <a:bodyPr wrap="square">
            <a:spAutoFit/>
          </a:bodyPr>
          <a:lstStyle/>
          <a:p>
            <a:r>
              <a:rPr lang="fr-FR" b="1" dirty="0">
                <a:solidFill>
                  <a:schemeClr val="dk1"/>
                </a:solidFill>
                <a:latin typeface="Montserrat"/>
                <a:ea typeface="Montserrat"/>
                <a:cs typeface="Montserrat"/>
                <a:sym typeface="Montserrat"/>
              </a:rPr>
              <a:t>MLD</a:t>
            </a:r>
            <a:endParaRPr lang="en-US" dirty="0"/>
          </a:p>
        </p:txBody>
      </p:sp>
      <p:sp>
        <p:nvSpPr>
          <p:cNvPr id="71" name="ZoneTexte 70">
            <a:extLst>
              <a:ext uri="{FF2B5EF4-FFF2-40B4-BE49-F238E27FC236}">
                <a16:creationId xmlns:a16="http://schemas.microsoft.com/office/drawing/2014/main" id="{66961934-7235-428F-917E-E900EB6196D1}"/>
              </a:ext>
            </a:extLst>
          </p:cNvPr>
          <p:cNvSpPr txBox="1"/>
          <p:nvPr/>
        </p:nvSpPr>
        <p:spPr>
          <a:xfrm>
            <a:off x="4992198" y="2119793"/>
            <a:ext cx="3588129" cy="1600438"/>
          </a:xfrm>
          <a:prstGeom prst="rect">
            <a:avLst/>
          </a:prstGeom>
          <a:noFill/>
        </p:spPr>
        <p:txBody>
          <a:bodyPr wrap="square">
            <a:spAutoFit/>
          </a:bodyPr>
          <a:lstStyle/>
          <a:p>
            <a:r>
              <a:rPr lang="en-US" b="1" dirty="0">
                <a:solidFill>
                  <a:schemeClr val="dk1"/>
                </a:solidFill>
                <a:latin typeface="Montserrat"/>
              </a:rPr>
              <a:t>users</a:t>
            </a:r>
            <a:r>
              <a:rPr lang="en-US" dirty="0">
                <a:solidFill>
                  <a:schemeClr val="dk1"/>
                </a:solidFill>
                <a:latin typeface="Montserrat"/>
              </a:rPr>
              <a:t> (</a:t>
            </a:r>
            <a:r>
              <a:rPr lang="en-US" u="sng" dirty="0" err="1">
                <a:solidFill>
                  <a:schemeClr val="dk1"/>
                </a:solidFill>
                <a:latin typeface="Montserrat"/>
              </a:rPr>
              <a:t>id_users</a:t>
            </a:r>
            <a:r>
              <a:rPr lang="en-US" dirty="0">
                <a:solidFill>
                  <a:schemeClr val="dk1"/>
                </a:solidFill>
                <a:latin typeface="Montserrat"/>
              </a:rPr>
              <a:t>, </a:t>
            </a:r>
            <a:r>
              <a:rPr lang="en-US" dirty="0" err="1">
                <a:solidFill>
                  <a:schemeClr val="dk1"/>
                </a:solidFill>
                <a:latin typeface="Montserrat"/>
              </a:rPr>
              <a:t>name_users</a:t>
            </a:r>
            <a:r>
              <a:rPr lang="en-US" dirty="0">
                <a:solidFill>
                  <a:schemeClr val="dk1"/>
                </a:solidFill>
                <a:latin typeface="Montserrat"/>
              </a:rPr>
              <a:t>, </a:t>
            </a:r>
            <a:r>
              <a:rPr lang="en-US" dirty="0" err="1">
                <a:solidFill>
                  <a:schemeClr val="dk1"/>
                </a:solidFill>
                <a:latin typeface="Montserrat"/>
              </a:rPr>
              <a:t>email_users</a:t>
            </a:r>
            <a:r>
              <a:rPr lang="en-US" dirty="0">
                <a:solidFill>
                  <a:schemeClr val="dk1"/>
                </a:solidFill>
                <a:latin typeface="Montserrat"/>
              </a:rPr>
              <a:t>, </a:t>
            </a:r>
            <a:r>
              <a:rPr lang="en-US" dirty="0" err="1">
                <a:solidFill>
                  <a:schemeClr val="dk1"/>
                </a:solidFill>
                <a:latin typeface="Montserrat"/>
              </a:rPr>
              <a:t>password_users</a:t>
            </a:r>
            <a:r>
              <a:rPr lang="en-US" dirty="0">
                <a:solidFill>
                  <a:schemeClr val="dk1"/>
                </a:solidFill>
                <a:latin typeface="Montserrat"/>
              </a:rPr>
              <a:t>, </a:t>
            </a:r>
            <a:r>
              <a:rPr lang="en-US" dirty="0" err="1">
                <a:solidFill>
                  <a:schemeClr val="dk1"/>
                </a:solidFill>
                <a:latin typeface="Montserrat"/>
              </a:rPr>
              <a:t>backup_code_users</a:t>
            </a:r>
            <a:r>
              <a:rPr lang="en-US" dirty="0">
                <a:solidFill>
                  <a:schemeClr val="dk1"/>
                </a:solidFill>
                <a:latin typeface="Montserrat"/>
              </a:rPr>
              <a:t>) </a:t>
            </a:r>
          </a:p>
          <a:p>
            <a:endParaRPr lang="en-US" dirty="0">
              <a:solidFill>
                <a:schemeClr val="dk1"/>
              </a:solidFill>
              <a:latin typeface="Montserrat"/>
            </a:endParaRPr>
          </a:p>
          <a:p>
            <a:r>
              <a:rPr lang="en-US" b="1" dirty="0">
                <a:solidFill>
                  <a:schemeClr val="dk1"/>
                </a:solidFill>
                <a:latin typeface="Montserrat"/>
              </a:rPr>
              <a:t>tasks</a:t>
            </a:r>
            <a:r>
              <a:rPr lang="en-US" dirty="0">
                <a:solidFill>
                  <a:schemeClr val="dk1"/>
                </a:solidFill>
                <a:latin typeface="Montserrat"/>
              </a:rPr>
              <a:t> (</a:t>
            </a:r>
            <a:r>
              <a:rPr lang="en-US" u="sng" dirty="0" err="1">
                <a:solidFill>
                  <a:schemeClr val="dk1"/>
                </a:solidFill>
                <a:latin typeface="Montserrat"/>
              </a:rPr>
              <a:t>id_tasks</a:t>
            </a:r>
            <a:r>
              <a:rPr lang="en-US" dirty="0">
                <a:solidFill>
                  <a:schemeClr val="dk1"/>
                </a:solidFill>
                <a:latin typeface="Montserrat"/>
              </a:rPr>
              <a:t>, </a:t>
            </a:r>
            <a:r>
              <a:rPr lang="en-US" dirty="0" err="1">
                <a:solidFill>
                  <a:schemeClr val="dk1"/>
                </a:solidFill>
                <a:latin typeface="Montserrat"/>
              </a:rPr>
              <a:t>description_tasks</a:t>
            </a:r>
            <a:r>
              <a:rPr lang="en-US" dirty="0">
                <a:solidFill>
                  <a:schemeClr val="dk1"/>
                </a:solidFill>
                <a:latin typeface="Montserrat"/>
              </a:rPr>
              <a:t>, </a:t>
            </a:r>
            <a:r>
              <a:rPr lang="en-US" dirty="0" err="1">
                <a:solidFill>
                  <a:schemeClr val="dk1"/>
                </a:solidFill>
                <a:latin typeface="Montserrat"/>
              </a:rPr>
              <a:t>due_date_tasks</a:t>
            </a:r>
            <a:r>
              <a:rPr lang="en-US" dirty="0">
                <a:solidFill>
                  <a:schemeClr val="dk1"/>
                </a:solidFill>
                <a:latin typeface="Montserrat"/>
              </a:rPr>
              <a:t>, </a:t>
            </a:r>
            <a:r>
              <a:rPr lang="en-US" dirty="0" err="1">
                <a:solidFill>
                  <a:schemeClr val="dk1"/>
                </a:solidFill>
                <a:latin typeface="Montserrat"/>
              </a:rPr>
              <a:t>status_tasks</a:t>
            </a:r>
            <a:r>
              <a:rPr lang="en-US" dirty="0">
                <a:solidFill>
                  <a:schemeClr val="dk1"/>
                </a:solidFill>
                <a:latin typeface="Montserrat"/>
              </a:rPr>
              <a:t>, </a:t>
            </a:r>
            <a:r>
              <a:rPr lang="en-US" dirty="0" err="1">
                <a:solidFill>
                  <a:schemeClr val="dk1"/>
                </a:solidFill>
                <a:latin typeface="Montserrat"/>
              </a:rPr>
              <a:t>important_tasks</a:t>
            </a:r>
            <a:r>
              <a:rPr lang="en-US" dirty="0">
                <a:solidFill>
                  <a:schemeClr val="dk1"/>
                </a:solidFill>
                <a:latin typeface="Montserrat"/>
              </a:rPr>
              <a:t>, #id_users)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4803734" y="272807"/>
            <a:ext cx="3412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SQL</a:t>
            </a:r>
            <a:endParaRPr dirty="0"/>
          </a:p>
        </p:txBody>
      </p:sp>
      <p:sp>
        <p:nvSpPr>
          <p:cNvPr id="1430" name="Google Shape;1430;p74"/>
          <p:cNvSpPr txBox="1">
            <a:spLocks noGrp="1"/>
          </p:cNvSpPr>
          <p:nvPr>
            <p:ph type="subTitle" idx="1"/>
          </p:nvPr>
        </p:nvSpPr>
        <p:spPr>
          <a:xfrm>
            <a:off x="4572000" y="995818"/>
            <a:ext cx="4064696" cy="34258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b="1" dirty="0" err="1">
                <a:solidFill>
                  <a:schemeClr val="accent6"/>
                </a:solidFill>
              </a:rPr>
              <a:t>user_id</a:t>
            </a:r>
            <a:r>
              <a:rPr lang="fr-FR" dirty="0">
                <a:solidFill>
                  <a:schemeClr val="accent6"/>
                </a:solidFill>
              </a:rPr>
              <a:t>: Clé primaire représente un utilisateur.</a:t>
            </a:r>
          </a:p>
          <a:p>
            <a:pPr marL="0" lvl="0" indent="0" algn="l" rtl="0">
              <a:spcBef>
                <a:spcPts val="0"/>
              </a:spcBef>
              <a:spcAft>
                <a:spcPts val="0"/>
              </a:spcAft>
              <a:buNone/>
            </a:pPr>
            <a:r>
              <a:rPr lang="fr-FR" b="1" dirty="0" err="1">
                <a:solidFill>
                  <a:schemeClr val="accent6"/>
                </a:solidFill>
              </a:rPr>
              <a:t>name</a:t>
            </a:r>
            <a:r>
              <a:rPr lang="fr-FR" dirty="0">
                <a:solidFill>
                  <a:schemeClr val="accent6"/>
                </a:solidFill>
              </a:rPr>
              <a:t>: Nom de l'utilisateur</a:t>
            </a:r>
          </a:p>
          <a:p>
            <a:pPr marL="0" lvl="0" indent="0" algn="l" rtl="0">
              <a:spcBef>
                <a:spcPts val="0"/>
              </a:spcBef>
              <a:spcAft>
                <a:spcPts val="0"/>
              </a:spcAft>
              <a:buNone/>
            </a:pPr>
            <a:r>
              <a:rPr lang="fr-FR" b="1" dirty="0">
                <a:solidFill>
                  <a:schemeClr val="accent6"/>
                </a:solidFill>
              </a:rPr>
              <a:t>email</a:t>
            </a:r>
            <a:r>
              <a:rPr lang="fr-FR" dirty="0">
                <a:solidFill>
                  <a:schemeClr val="accent6"/>
                </a:solidFill>
              </a:rPr>
              <a:t>: Email de l'utilisateur</a:t>
            </a:r>
          </a:p>
          <a:p>
            <a:pPr marL="0" lvl="0" indent="0" algn="l" rtl="0">
              <a:spcBef>
                <a:spcPts val="0"/>
              </a:spcBef>
              <a:spcAft>
                <a:spcPts val="0"/>
              </a:spcAft>
              <a:buNone/>
            </a:pPr>
            <a:r>
              <a:rPr lang="fr-FR" b="1" dirty="0" err="1">
                <a:solidFill>
                  <a:schemeClr val="accent6"/>
                </a:solidFill>
              </a:rPr>
              <a:t>password</a:t>
            </a:r>
            <a:r>
              <a:rPr lang="fr-FR" dirty="0">
                <a:solidFill>
                  <a:schemeClr val="accent6"/>
                </a:solidFill>
              </a:rPr>
              <a:t>: Mot de passe de l'utilisateur</a:t>
            </a:r>
          </a:p>
          <a:p>
            <a:pPr marL="0" lvl="0" indent="0" algn="l" rtl="0">
              <a:spcBef>
                <a:spcPts val="0"/>
              </a:spcBef>
              <a:spcAft>
                <a:spcPts val="0"/>
              </a:spcAft>
              <a:buNone/>
            </a:pPr>
            <a:r>
              <a:rPr lang="fr-FR" b="1" dirty="0" err="1">
                <a:solidFill>
                  <a:schemeClr val="accent6"/>
                </a:solidFill>
              </a:rPr>
              <a:t>backup_code</a:t>
            </a:r>
            <a:r>
              <a:rPr lang="fr-FR" dirty="0">
                <a:solidFill>
                  <a:schemeClr val="accent6"/>
                </a:solidFill>
              </a:rPr>
              <a:t>: Code pour changer le mot de passe</a:t>
            </a:r>
          </a:p>
          <a:p>
            <a:pPr marL="0" lvl="0" indent="0" algn="l" rtl="0">
              <a:spcBef>
                <a:spcPts val="0"/>
              </a:spcBef>
              <a:spcAft>
                <a:spcPts val="0"/>
              </a:spcAft>
              <a:buNone/>
            </a:pPr>
            <a:r>
              <a:rPr lang="fr-FR" dirty="0">
                <a:solidFill>
                  <a:schemeClr val="accent6"/>
                </a:solidFill>
              </a:rPr>
              <a:t>-----------------------------------------------------------</a:t>
            </a:r>
          </a:p>
          <a:p>
            <a:pPr marL="0" lvl="0" indent="0" algn="l" rtl="0">
              <a:spcBef>
                <a:spcPts val="0"/>
              </a:spcBef>
              <a:spcAft>
                <a:spcPts val="0"/>
              </a:spcAft>
              <a:buNone/>
            </a:pPr>
            <a:r>
              <a:rPr lang="fr-FR" b="1" dirty="0">
                <a:solidFill>
                  <a:schemeClr val="accent6"/>
                </a:solidFill>
              </a:rPr>
              <a:t>Id</a:t>
            </a:r>
            <a:r>
              <a:rPr lang="fr-FR" dirty="0">
                <a:solidFill>
                  <a:schemeClr val="accent6"/>
                </a:solidFill>
              </a:rPr>
              <a:t> : Clé primaire </a:t>
            </a:r>
            <a:r>
              <a:rPr lang="fr-FR" dirty="0" err="1">
                <a:solidFill>
                  <a:schemeClr val="accent6"/>
                </a:solidFill>
              </a:rPr>
              <a:t>represente</a:t>
            </a:r>
            <a:r>
              <a:rPr lang="fr-FR" dirty="0">
                <a:solidFill>
                  <a:schemeClr val="accent6"/>
                </a:solidFill>
              </a:rPr>
              <a:t> une tâche.</a:t>
            </a:r>
          </a:p>
          <a:p>
            <a:pPr marL="0" lvl="0" indent="0" algn="l" rtl="0">
              <a:spcBef>
                <a:spcPts val="0"/>
              </a:spcBef>
              <a:spcAft>
                <a:spcPts val="0"/>
              </a:spcAft>
              <a:buNone/>
            </a:pPr>
            <a:r>
              <a:rPr lang="fr-FR" b="1" dirty="0">
                <a:solidFill>
                  <a:schemeClr val="accent6"/>
                </a:solidFill>
              </a:rPr>
              <a:t>Description</a:t>
            </a:r>
            <a:r>
              <a:rPr lang="fr-FR" dirty="0">
                <a:solidFill>
                  <a:schemeClr val="accent6"/>
                </a:solidFill>
              </a:rPr>
              <a:t> : Nom du tâche.</a:t>
            </a:r>
          </a:p>
          <a:p>
            <a:pPr marL="0" lvl="0" indent="0" algn="l" rtl="0">
              <a:spcBef>
                <a:spcPts val="0"/>
              </a:spcBef>
              <a:spcAft>
                <a:spcPts val="0"/>
              </a:spcAft>
              <a:buNone/>
            </a:pPr>
            <a:r>
              <a:rPr lang="fr-FR" b="1" dirty="0" err="1">
                <a:solidFill>
                  <a:schemeClr val="accent6"/>
                </a:solidFill>
              </a:rPr>
              <a:t>Due_date</a:t>
            </a:r>
            <a:r>
              <a:rPr lang="fr-FR" b="1" dirty="0">
                <a:solidFill>
                  <a:schemeClr val="accent6"/>
                </a:solidFill>
              </a:rPr>
              <a:t> </a:t>
            </a:r>
            <a:r>
              <a:rPr lang="fr-FR" dirty="0">
                <a:solidFill>
                  <a:schemeClr val="accent6"/>
                </a:solidFill>
              </a:rPr>
              <a:t>:Date/heure limite pour accomplir la tâche.</a:t>
            </a:r>
          </a:p>
          <a:p>
            <a:pPr marL="0" lvl="0" indent="0" algn="l" rtl="0">
              <a:spcBef>
                <a:spcPts val="0"/>
              </a:spcBef>
              <a:spcAft>
                <a:spcPts val="0"/>
              </a:spcAft>
              <a:buNone/>
            </a:pPr>
            <a:r>
              <a:rPr lang="fr-FR" b="1" dirty="0" err="1">
                <a:solidFill>
                  <a:schemeClr val="accent6"/>
                </a:solidFill>
              </a:rPr>
              <a:t>Status</a:t>
            </a:r>
            <a:r>
              <a:rPr lang="fr-FR" dirty="0">
                <a:solidFill>
                  <a:schemeClr val="accent6"/>
                </a:solidFill>
              </a:rPr>
              <a:t>: -1 pour ignorée, 1 pour complétée, et 0 pour en cours </a:t>
            </a:r>
          </a:p>
          <a:p>
            <a:pPr marL="0" lvl="0" indent="0" algn="l" rtl="0">
              <a:spcBef>
                <a:spcPts val="0"/>
              </a:spcBef>
              <a:spcAft>
                <a:spcPts val="0"/>
              </a:spcAft>
              <a:buNone/>
            </a:pPr>
            <a:r>
              <a:rPr lang="fr-FR" b="1" dirty="0">
                <a:solidFill>
                  <a:schemeClr val="accent6"/>
                </a:solidFill>
              </a:rPr>
              <a:t>Important</a:t>
            </a:r>
            <a:r>
              <a:rPr lang="fr-FR" dirty="0">
                <a:solidFill>
                  <a:schemeClr val="accent6"/>
                </a:solidFill>
              </a:rPr>
              <a:t>: 1 pour </a:t>
            </a:r>
            <a:r>
              <a:rPr lang="fr-FR" dirty="0" err="1">
                <a:solidFill>
                  <a:schemeClr val="accent6"/>
                </a:solidFill>
              </a:rPr>
              <a:t>importanet</a:t>
            </a:r>
            <a:r>
              <a:rPr lang="fr-FR" dirty="0">
                <a:solidFill>
                  <a:schemeClr val="accent6"/>
                </a:solidFill>
              </a:rPr>
              <a:t>, 0 pour normale</a:t>
            </a:r>
          </a:p>
          <a:p>
            <a:pPr marL="0" lvl="0" indent="0" algn="l" rtl="0">
              <a:spcBef>
                <a:spcPts val="0"/>
              </a:spcBef>
              <a:spcAft>
                <a:spcPts val="0"/>
              </a:spcAft>
              <a:buNone/>
            </a:pPr>
            <a:r>
              <a:rPr lang="fr-FR" b="1" dirty="0" err="1">
                <a:solidFill>
                  <a:schemeClr val="accent6"/>
                </a:solidFill>
              </a:rPr>
              <a:t>Id_user</a:t>
            </a:r>
            <a:r>
              <a:rPr lang="fr-FR" dirty="0">
                <a:solidFill>
                  <a:schemeClr val="accent6"/>
                </a:solidFill>
              </a:rPr>
              <a:t>: Clé étrangère fait référence a l’utilisateur</a:t>
            </a:r>
          </a:p>
        </p:txBody>
      </p:sp>
      <p:sp>
        <p:nvSpPr>
          <p:cNvPr id="59" name="Google Shape;1473;p75">
            <a:extLst>
              <a:ext uri="{FF2B5EF4-FFF2-40B4-BE49-F238E27FC236}">
                <a16:creationId xmlns:a16="http://schemas.microsoft.com/office/drawing/2014/main" id="{EA95CE19-C1CC-48F7-BE42-3D7A195B1D99}"/>
              </a:ext>
            </a:extLst>
          </p:cNvPr>
          <p:cNvSpPr/>
          <p:nvPr/>
        </p:nvSpPr>
        <p:spPr>
          <a:xfrm>
            <a:off x="566586" y="845507"/>
            <a:ext cx="3773682" cy="3707704"/>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73817437-5F3F-49A6-BD15-6B52F6F47A13}"/>
              </a:ext>
            </a:extLst>
          </p:cNvPr>
          <p:cNvPicPr>
            <a:picLocks noChangeAspect="1"/>
          </p:cNvPicPr>
          <p:nvPr/>
        </p:nvPicPr>
        <p:blipFill>
          <a:blip r:embed="rId3"/>
          <a:stretch>
            <a:fillRect/>
          </a:stretch>
        </p:blipFill>
        <p:spPr>
          <a:xfrm>
            <a:off x="566587" y="1076158"/>
            <a:ext cx="3773681" cy="32464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3966882" y="272806"/>
            <a:ext cx="4551611" cy="572700"/>
          </a:xfrm>
          <a:prstGeom prst="rect">
            <a:avLst/>
          </a:prstGeom>
        </p:spPr>
        <p:txBody>
          <a:bodyPr spcFirstLastPara="1" wrap="square" lIns="91425" tIns="91425" rIns="91425" bIns="91425" anchor="t" anchorCtr="0">
            <a:noAutofit/>
          </a:bodyPr>
          <a:lstStyle/>
          <a:p>
            <a:r>
              <a:rPr lang="fr-FR" sz="3200" b="1" dirty="0">
                <a:effectLst/>
                <a:latin typeface="Calibri" panose="020F0502020204030204" pitchFamily="34" charset="0"/>
                <a:ea typeface="Calibri" panose="020F0502020204030204" pitchFamily="34" charset="0"/>
                <a:cs typeface="Arial" panose="020B0604020202020204" pitchFamily="34" charset="0"/>
              </a:rPr>
              <a:t>Inscription</a:t>
            </a:r>
            <a:endParaRPr lang="fr-FR" sz="3200" dirty="0"/>
          </a:p>
        </p:txBody>
      </p:sp>
      <p:sp>
        <p:nvSpPr>
          <p:cNvPr id="59" name="Google Shape;1473;p75">
            <a:extLst>
              <a:ext uri="{FF2B5EF4-FFF2-40B4-BE49-F238E27FC236}">
                <a16:creationId xmlns:a16="http://schemas.microsoft.com/office/drawing/2014/main" id="{EA95CE19-C1CC-48F7-BE42-3D7A195B1D99}"/>
              </a:ext>
            </a:extLst>
          </p:cNvPr>
          <p:cNvSpPr/>
          <p:nvPr/>
        </p:nvSpPr>
        <p:spPr>
          <a:xfrm>
            <a:off x="739588" y="1311158"/>
            <a:ext cx="2956543" cy="2521183"/>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DC96236C-0150-433B-8D18-F2755033EC59}"/>
              </a:ext>
            </a:extLst>
          </p:cNvPr>
          <p:cNvPicPr/>
          <p:nvPr/>
        </p:nvPicPr>
        <p:blipFill>
          <a:blip r:embed="rId3"/>
          <a:stretch>
            <a:fillRect/>
          </a:stretch>
        </p:blipFill>
        <p:spPr>
          <a:xfrm>
            <a:off x="856345" y="1441128"/>
            <a:ext cx="2743200" cy="2269490"/>
          </a:xfrm>
          <a:prstGeom prst="rect">
            <a:avLst/>
          </a:prstGeom>
        </p:spPr>
      </p:pic>
      <p:sp>
        <p:nvSpPr>
          <p:cNvPr id="10" name="Google Shape;1429;p74">
            <a:extLst>
              <a:ext uri="{FF2B5EF4-FFF2-40B4-BE49-F238E27FC236}">
                <a16:creationId xmlns:a16="http://schemas.microsoft.com/office/drawing/2014/main" id="{AD5D199E-AC8E-47F0-9968-E3A174951C9B}"/>
              </a:ext>
            </a:extLst>
          </p:cNvPr>
          <p:cNvSpPr txBox="1">
            <a:spLocks/>
          </p:cNvSpPr>
          <p:nvPr/>
        </p:nvSpPr>
        <p:spPr>
          <a:xfrm>
            <a:off x="643002" y="868428"/>
            <a:ext cx="26869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9pPr>
          </a:lstStyle>
          <a:p>
            <a:r>
              <a:rPr lang="fr-FR" sz="1100" dirty="0">
                <a:effectLst/>
                <a:latin typeface="Calibri" panose="020F0502020204030204" pitchFamily="34" charset="0"/>
                <a:ea typeface="Calibri" panose="020F0502020204030204" pitchFamily="34" charset="0"/>
                <a:cs typeface="Arial" panose="020B0604020202020204" pitchFamily="34" charset="0"/>
              </a:rPr>
              <a:t>1) Ouvrez le site web de la To-Do List.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br>
              <a:rPr lang="fr-FR" sz="1100" dirty="0">
                <a:latin typeface="Calibri" panose="020F0502020204030204" pitchFamily="34" charset="0"/>
                <a:ea typeface="Calibri" panose="020F0502020204030204" pitchFamily="34" charset="0"/>
                <a:cs typeface="Arial" panose="020B0604020202020204" pitchFamily="34" charset="0"/>
              </a:rPr>
            </a:br>
            <a:endParaRPr lang="fr-FR" sz="1100" dirty="0"/>
          </a:p>
        </p:txBody>
      </p:sp>
      <p:sp>
        <p:nvSpPr>
          <p:cNvPr id="13" name="Google Shape;1473;p75">
            <a:extLst>
              <a:ext uri="{FF2B5EF4-FFF2-40B4-BE49-F238E27FC236}">
                <a16:creationId xmlns:a16="http://schemas.microsoft.com/office/drawing/2014/main" id="{0F1916B4-C1C5-44D3-89C7-D7C0E604F174}"/>
              </a:ext>
            </a:extLst>
          </p:cNvPr>
          <p:cNvSpPr/>
          <p:nvPr/>
        </p:nvSpPr>
        <p:spPr>
          <a:xfrm>
            <a:off x="4979894" y="1288236"/>
            <a:ext cx="2956543" cy="2521183"/>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9;p74">
            <a:extLst>
              <a:ext uri="{FF2B5EF4-FFF2-40B4-BE49-F238E27FC236}">
                <a16:creationId xmlns:a16="http://schemas.microsoft.com/office/drawing/2014/main" id="{A0FEA3F2-6061-41EA-BA9E-D4E7400ABAE1}"/>
              </a:ext>
            </a:extLst>
          </p:cNvPr>
          <p:cNvSpPr txBox="1">
            <a:spLocks/>
          </p:cNvSpPr>
          <p:nvPr/>
        </p:nvSpPr>
        <p:spPr>
          <a:xfrm>
            <a:off x="4946491" y="845506"/>
            <a:ext cx="302334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9pPr>
          </a:lstStyle>
          <a:p>
            <a:pPr>
              <a:lnSpc>
                <a:spcPct val="107000"/>
              </a:lnSpc>
              <a:spcAft>
                <a:spcPts val="800"/>
              </a:spcAft>
            </a:pPr>
            <a:r>
              <a:rPr lang="fr-FR" sz="1100" dirty="0">
                <a:latin typeface="Calibri" panose="020F0502020204030204" pitchFamily="34" charset="0"/>
                <a:ea typeface="Calibri" panose="020F0502020204030204" pitchFamily="34" charset="0"/>
                <a:cs typeface="Arial" panose="020B0604020202020204" pitchFamily="34" charset="0"/>
              </a:rPr>
              <a:t>2</a:t>
            </a:r>
            <a:r>
              <a:rPr lang="fr-FR" sz="1100" dirty="0">
                <a:effectLst/>
                <a:latin typeface="Calibri" panose="020F0502020204030204" pitchFamily="34" charset="0"/>
                <a:ea typeface="Calibri" panose="020F0502020204030204" pitchFamily="34" charset="0"/>
                <a:cs typeface="Arial" panose="020B0604020202020204" pitchFamily="34" charset="0"/>
              </a:rPr>
              <a:t>) Cliquez sur le bouton ‘</a:t>
            </a:r>
            <a:r>
              <a:rPr lang="fr-FR" sz="1100" dirty="0" err="1">
                <a:effectLst/>
                <a:latin typeface="Calibri" panose="020F0502020204030204" pitchFamily="34" charset="0"/>
                <a:ea typeface="Calibri" panose="020F0502020204030204" pitchFamily="34" charset="0"/>
                <a:cs typeface="Arial" panose="020B0604020202020204" pitchFamily="34" charset="0"/>
              </a:rPr>
              <a:t>sign</a:t>
            </a:r>
            <a:r>
              <a:rPr lang="fr-FR" sz="1100" dirty="0">
                <a:effectLst/>
                <a:latin typeface="Calibri" panose="020F0502020204030204" pitchFamily="34" charset="0"/>
                <a:ea typeface="Calibri" panose="020F0502020204030204" pitchFamily="34" charset="0"/>
                <a:cs typeface="Arial" panose="020B0604020202020204" pitchFamily="34" charset="0"/>
              </a:rPr>
              <a:t> up’ en bas à droite.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br>
              <a:rPr lang="fr-FR" sz="1100" dirty="0">
                <a:latin typeface="Calibri" panose="020F0502020204030204" pitchFamily="34" charset="0"/>
                <a:ea typeface="Calibri" panose="020F0502020204030204" pitchFamily="34" charset="0"/>
                <a:cs typeface="Arial" panose="020B0604020202020204" pitchFamily="34" charset="0"/>
              </a:rPr>
            </a:br>
            <a:endParaRPr lang="fr-FR" sz="1100" dirty="0"/>
          </a:p>
        </p:txBody>
      </p:sp>
      <p:sp>
        <p:nvSpPr>
          <p:cNvPr id="16" name="Google Shape;1429;p74">
            <a:extLst>
              <a:ext uri="{FF2B5EF4-FFF2-40B4-BE49-F238E27FC236}">
                <a16:creationId xmlns:a16="http://schemas.microsoft.com/office/drawing/2014/main" id="{915E297E-0DF7-4BCF-BCBE-F39003DCB9F8}"/>
              </a:ext>
            </a:extLst>
          </p:cNvPr>
          <p:cNvSpPr txBox="1">
            <a:spLocks/>
          </p:cNvSpPr>
          <p:nvPr/>
        </p:nvSpPr>
        <p:spPr>
          <a:xfrm>
            <a:off x="1001806" y="4184859"/>
            <a:ext cx="73353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9pPr>
          </a:lstStyle>
          <a:p>
            <a:pPr algn="l">
              <a:lnSpc>
                <a:spcPct val="107000"/>
              </a:lnSpc>
              <a:spcAft>
                <a:spcPts val="800"/>
              </a:spcAft>
            </a:pPr>
            <a:r>
              <a:rPr lang="fr-FR" sz="1100" dirty="0">
                <a:effectLst/>
                <a:latin typeface="Calibri" panose="020F0502020204030204" pitchFamily="34" charset="0"/>
                <a:ea typeface="Calibri" panose="020F0502020204030204" pitchFamily="34" charset="0"/>
                <a:cs typeface="Arial" panose="020B0604020202020204" pitchFamily="34" charset="0"/>
              </a:rPr>
              <a:t>3) Remplissez le formulaire d'inscription avec votre adresse e-mail, un mot de passe et d'autres informations nécessaires.</a:t>
            </a:r>
          </a:p>
          <a:p>
            <a:pPr algn="l">
              <a:lnSpc>
                <a:spcPct val="107000"/>
              </a:lnSpc>
              <a:spcAft>
                <a:spcPts val="800"/>
              </a:spcAft>
            </a:pPr>
            <a:r>
              <a:rPr lang="fr-FR" sz="1100" dirty="0">
                <a:effectLst/>
                <a:latin typeface="Calibri" panose="020F0502020204030204" pitchFamily="34" charset="0"/>
                <a:ea typeface="Calibri" panose="020F0502020204030204" pitchFamily="34" charset="0"/>
                <a:cs typeface="Arial" panose="020B0604020202020204" pitchFamily="34" charset="0"/>
              </a:rPr>
              <a:t>4) Cliquez sur ‘</a:t>
            </a:r>
            <a:r>
              <a:rPr lang="fr-FR" sz="1100" dirty="0" err="1">
                <a:effectLst/>
                <a:latin typeface="Calibri" panose="020F0502020204030204" pitchFamily="34" charset="0"/>
                <a:ea typeface="Calibri" panose="020F0502020204030204" pitchFamily="34" charset="0"/>
                <a:cs typeface="Arial" panose="020B0604020202020204" pitchFamily="34" charset="0"/>
              </a:rPr>
              <a:t>Signup</a:t>
            </a:r>
            <a:r>
              <a:rPr lang="fr-FR" sz="1100" dirty="0">
                <a:effectLst/>
                <a:latin typeface="Calibri" panose="020F0502020204030204" pitchFamily="34" charset="0"/>
                <a:ea typeface="Calibri" panose="020F0502020204030204" pitchFamily="34" charset="0"/>
                <a:cs typeface="Arial" panose="020B0604020202020204" pitchFamily="34" charset="0"/>
              </a:rPr>
              <a:t>’ pour créer votre compte.</a:t>
            </a:r>
            <a:r>
              <a:rPr lang="en-US" sz="1100" dirty="0">
                <a:latin typeface="Calibri" panose="020F0502020204030204" pitchFamily="34" charset="0"/>
                <a:ea typeface="Calibri" panose="020F0502020204030204" pitchFamily="34" charset="0"/>
                <a:cs typeface="Arial" panose="020B0604020202020204" pitchFamily="34" charset="0"/>
              </a:rPr>
              <a:t> </a:t>
            </a:r>
            <a:r>
              <a:rPr lang="fr-FR" sz="1100" dirty="0">
                <a:effectLst/>
                <a:latin typeface="Calibri" panose="020F0502020204030204" pitchFamily="34" charset="0"/>
                <a:ea typeface="Calibri" panose="020F0502020204030204" pitchFamily="34" charset="0"/>
                <a:cs typeface="Arial" panose="020B0604020202020204" pitchFamily="34" charset="0"/>
              </a:rPr>
              <a:t>Vous allez entrer directement dans notre page d’</a:t>
            </a:r>
            <a:r>
              <a:rPr lang="fr-FR" sz="1100" dirty="0" err="1">
                <a:effectLst/>
                <a:latin typeface="Calibri" panose="020F0502020204030204" pitchFamily="34" charset="0"/>
                <a:ea typeface="Calibri" panose="020F0502020204030204" pitchFamily="34" charset="0"/>
                <a:cs typeface="Arial" panose="020B0604020202020204" pitchFamily="34" charset="0"/>
              </a:rPr>
              <a:t>acceuil</a:t>
            </a:r>
            <a:r>
              <a:rPr lang="fr-FR" sz="1100" dirty="0">
                <a:effectLst/>
                <a:latin typeface="Calibri" panose="020F0502020204030204" pitchFamily="34" charset="0"/>
                <a:ea typeface="Calibri" panose="020F0502020204030204" pitchFamily="34"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07000"/>
              </a:lnSpc>
              <a:spcAft>
                <a:spcPts val="800"/>
              </a:spcAft>
            </a:pP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gn="l"/>
            <a:br>
              <a:rPr lang="fr-FR" sz="1100" dirty="0">
                <a:latin typeface="Calibri" panose="020F0502020204030204" pitchFamily="34" charset="0"/>
                <a:ea typeface="Calibri" panose="020F0502020204030204" pitchFamily="34" charset="0"/>
                <a:cs typeface="Arial" panose="020B0604020202020204" pitchFamily="34" charset="0"/>
              </a:rPr>
            </a:br>
            <a:endParaRPr lang="fr-FR" sz="1100" dirty="0"/>
          </a:p>
        </p:txBody>
      </p:sp>
      <p:pic>
        <p:nvPicPr>
          <p:cNvPr id="17" name="Picture 16">
            <a:extLst>
              <a:ext uri="{FF2B5EF4-FFF2-40B4-BE49-F238E27FC236}">
                <a16:creationId xmlns:a16="http://schemas.microsoft.com/office/drawing/2014/main" id="{5C381389-906D-4CE8-9B8C-2443DDF21108}"/>
              </a:ext>
            </a:extLst>
          </p:cNvPr>
          <p:cNvPicPr/>
          <p:nvPr/>
        </p:nvPicPr>
        <p:blipFill>
          <a:blip r:embed="rId4"/>
          <a:stretch>
            <a:fillRect/>
          </a:stretch>
        </p:blipFill>
        <p:spPr>
          <a:xfrm>
            <a:off x="5216079" y="1387548"/>
            <a:ext cx="2553607" cy="2368401"/>
          </a:xfrm>
          <a:prstGeom prst="rect">
            <a:avLst/>
          </a:prstGeom>
        </p:spPr>
      </p:pic>
    </p:spTree>
    <p:extLst>
      <p:ext uri="{BB962C8B-B14F-4D97-AF65-F5344CB8AC3E}">
        <p14:creationId xmlns:p14="http://schemas.microsoft.com/office/powerpoint/2010/main" val="2858486390"/>
      </p:ext>
    </p:extLst>
  </p:cSld>
  <p:clrMapOvr>
    <a:masterClrMapping/>
  </p:clrMapOvr>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TotalTime>
  <Words>900</Words>
  <Application>Microsoft Office PowerPoint</Application>
  <PresentationFormat>On-screen Show (16:9)</PresentationFormat>
  <Paragraphs>95</Paragraphs>
  <Slides>14</Slides>
  <Notes>14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Darker Grotesque</vt:lpstr>
      <vt:lpstr>Calibri</vt:lpstr>
      <vt:lpstr>Montserrat</vt:lpstr>
      <vt:lpstr>Roboto Condensed Light</vt:lpstr>
      <vt:lpstr>Darker Grotesque Medium</vt:lpstr>
      <vt:lpstr>PT Sans</vt:lpstr>
      <vt:lpstr>Arial</vt:lpstr>
      <vt:lpstr>Multi-Business Company Website by Slidesgo</vt:lpstr>
      <vt:lpstr>To-do list Website</vt:lpstr>
      <vt:lpstr>Introduction</vt:lpstr>
      <vt:lpstr>03</vt:lpstr>
      <vt:lpstr>Technologies utilisées</vt:lpstr>
      <vt:lpstr>PowerPoint Presentation</vt:lpstr>
      <vt:lpstr>PowerPoint Presentation</vt:lpstr>
      <vt:lpstr>Base de données</vt:lpstr>
      <vt:lpstr>SQL</vt:lpstr>
      <vt:lpstr>Inscription</vt:lpstr>
      <vt:lpstr>Connexion</vt:lpstr>
      <vt:lpstr>Ajouter une tâche</vt:lpstr>
      <vt:lpstr>Section de gestion des tâches</vt:lpstr>
      <vt:lpstr>Section de gestion des tâches</vt:lpstr>
      <vt:lpstr>Responsitivté (minimum: 320px width)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To-do list Website</dc:title>
  <dc:creator>Sohaib Daoudi</dc:creator>
  <cp:lastModifiedBy>DAOUDI SOHAIB</cp:lastModifiedBy>
  <cp:revision>46</cp:revision>
  <dcterms:modified xsi:type="dcterms:W3CDTF">2025-01-06T20:45:45Z</dcterms:modified>
</cp:coreProperties>
</file>